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58" r:id="rId3"/>
    <p:sldId id="289" r:id="rId4"/>
    <p:sldId id="259" r:id="rId5"/>
    <p:sldId id="260" r:id="rId6"/>
    <p:sldId id="261" r:id="rId7"/>
    <p:sldId id="262" r:id="rId8"/>
    <p:sldId id="285" r:id="rId9"/>
    <p:sldId id="286" r:id="rId10"/>
    <p:sldId id="288" r:id="rId11"/>
    <p:sldId id="363" r:id="rId12"/>
    <p:sldId id="297" r:id="rId13"/>
    <p:sldId id="345" r:id="rId14"/>
    <p:sldId id="348" r:id="rId15"/>
    <p:sldId id="299" r:id="rId16"/>
    <p:sldId id="361" r:id="rId17"/>
    <p:sldId id="310" r:id="rId18"/>
    <p:sldId id="319" r:id="rId19"/>
    <p:sldId id="311" r:id="rId20"/>
    <p:sldId id="338" r:id="rId21"/>
    <p:sldId id="337" r:id="rId22"/>
    <p:sldId id="342" r:id="rId23"/>
    <p:sldId id="340" r:id="rId24"/>
    <p:sldId id="320" r:id="rId25"/>
    <p:sldId id="351" r:id="rId26"/>
    <p:sldId id="327" r:id="rId27"/>
    <p:sldId id="353" r:id="rId28"/>
    <p:sldId id="352" r:id="rId29"/>
    <p:sldId id="357" r:id="rId30"/>
    <p:sldId id="362" r:id="rId31"/>
    <p:sldId id="328" r:id="rId32"/>
    <p:sldId id="366" r:id="rId33"/>
    <p:sldId id="365" r:id="rId34"/>
    <p:sldId id="360" r:id="rId35"/>
    <p:sldId id="364" r:id="rId36"/>
    <p:sldId id="359" r:id="rId3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5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B1047-BEA8-4A99-89E3-C71481E6BAEA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CC7AC-7A64-4EF5-AD08-2C44662DB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1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0712" indent="-273351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93404" indent="-21868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30765" indent="-21868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68127" indent="-21868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05488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842849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280211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717572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56136-7220-4017-BECC-9C846C1EE4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8781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7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83193FF-B161-4C19-87D2-40ED4A78D1AE}" type="datetimeFigureOut">
              <a:rPr lang="en-US" smtClean="0"/>
              <a:t>15-Jul-14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5.png"/><Relationship Id="rId5" Type="http://schemas.openxmlformats.org/officeDocument/2006/relationships/image" Target="../media/image450.png"/><Relationship Id="rId10" Type="http://schemas.openxmlformats.org/officeDocument/2006/relationships/image" Target="../media/image54.png"/><Relationship Id="rId4" Type="http://schemas.openxmlformats.org/officeDocument/2006/relationships/image" Target="../media/image440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7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55.jpeg"/><Relationship Id="rId4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00.png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.jpeg"/><Relationship Id="rId4" Type="http://schemas.openxmlformats.org/officeDocument/2006/relationships/image" Target="../media/image6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.jpe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image" Target="../media/image75.jpeg"/><Relationship Id="rId4" Type="http://schemas.openxmlformats.org/officeDocument/2006/relationships/image" Target="../media/image6.jpeg"/><Relationship Id="rId9" Type="http://schemas.openxmlformats.org/officeDocument/2006/relationships/image" Target="../media/image8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90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9736" y="457200"/>
            <a:ext cx="6629400" cy="1828800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4000" b="1" dirty="0" smtClean="0">
                <a:solidFill>
                  <a:srgbClr val="0070C0"/>
                </a:solidFill>
              </a:rPr>
              <a:t>New multifracuring </a:t>
            </a:r>
            <a:r>
              <a:rPr lang="en-US" sz="4000" b="1" dirty="0">
                <a:solidFill>
                  <a:srgbClr val="0070C0"/>
                </a:solidFill>
              </a:rPr>
              <a:t>model build on improved PKN formulation</a:t>
            </a:r>
            <a:r>
              <a:rPr lang="en-US" sz="4000" b="1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609600" y="2438400"/>
            <a:ext cx="7620000" cy="2990795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</a:rPr>
              <a:t>Piotr Kuśmierczyk</a:t>
            </a:r>
            <a:r>
              <a:rPr lang="en-US" baseline="30000" dirty="0" smtClean="0">
                <a:solidFill>
                  <a:schemeClr val="tx1"/>
                </a:solidFill>
              </a:rPr>
              <a:t>1,2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baseline="30000" dirty="0" smtClean="0">
                <a:solidFill>
                  <a:schemeClr val="tx1"/>
                </a:solidFill>
              </a:rPr>
              <a:t>1</a:t>
            </a:r>
            <a:r>
              <a:rPr lang="en-US" i="1" dirty="0" smtClean="0">
                <a:solidFill>
                  <a:schemeClr val="tx1"/>
                </a:solidFill>
              </a:rPr>
              <a:t>IMAPS, </a:t>
            </a:r>
            <a:r>
              <a:rPr lang="en-US" i="1" dirty="0" err="1" smtClean="0">
                <a:solidFill>
                  <a:schemeClr val="tx1"/>
                </a:solidFill>
              </a:rPr>
              <a:t>Aberystwyth</a:t>
            </a:r>
            <a:r>
              <a:rPr lang="en-US" i="1" dirty="0" smtClean="0">
                <a:solidFill>
                  <a:schemeClr val="tx1"/>
                </a:solidFill>
              </a:rPr>
              <a:t> University, Ceredigion SY23 3BZ, Wales, U.K.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r>
              <a:rPr lang="en-US" i="1" dirty="0" smtClean="0">
                <a:solidFill>
                  <a:schemeClr val="tx1"/>
                </a:solidFill>
              </a:rPr>
              <a:t>EUROTECH Sp. z </a:t>
            </a:r>
            <a:r>
              <a:rPr lang="en-US" i="1" dirty="0" err="1" smtClean="0">
                <a:solidFill>
                  <a:schemeClr val="tx1"/>
                </a:solidFill>
              </a:rPr>
              <a:t>o.o</a:t>
            </a:r>
            <a:r>
              <a:rPr lang="en-US" i="1" dirty="0" smtClean="0">
                <a:solidFill>
                  <a:schemeClr val="tx1"/>
                </a:solidFill>
              </a:rPr>
              <a:t>., </a:t>
            </a:r>
            <a:r>
              <a:rPr lang="en-US" i="1" dirty="0" err="1" smtClean="0">
                <a:solidFill>
                  <a:schemeClr val="tx1"/>
                </a:solidFill>
              </a:rPr>
              <a:t>ul</a:t>
            </a:r>
            <a:r>
              <a:rPr lang="en-US" i="1" dirty="0" smtClean="0">
                <a:solidFill>
                  <a:schemeClr val="tx1"/>
                </a:solidFill>
              </a:rPr>
              <a:t>. </a:t>
            </a:r>
            <a:r>
              <a:rPr lang="en-US" i="1" dirty="0" err="1" smtClean="0">
                <a:solidFill>
                  <a:schemeClr val="tx1"/>
                </a:solidFill>
              </a:rPr>
              <a:t>Wojska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Polskiego</a:t>
            </a:r>
            <a:r>
              <a:rPr lang="en-US" i="1" dirty="0" smtClean="0">
                <a:solidFill>
                  <a:schemeClr val="tx1"/>
                </a:solidFill>
              </a:rPr>
              <a:t> 3, 39-300 </a:t>
            </a:r>
            <a:r>
              <a:rPr lang="en-US" i="1" dirty="0" err="1" smtClean="0">
                <a:solidFill>
                  <a:schemeClr val="tx1"/>
                </a:solidFill>
              </a:rPr>
              <a:t>Mielec</a:t>
            </a:r>
            <a:r>
              <a:rPr lang="en-US" i="1" dirty="0" smtClean="0">
                <a:solidFill>
                  <a:schemeClr val="tx1"/>
                </a:solidFill>
              </a:rPr>
              <a:t>, Poland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endParaRPr lang="en-US" sz="1200" i="1" dirty="0" smtClean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In collaboration with </a:t>
            </a:r>
            <a:r>
              <a:rPr lang="en-US" dirty="0" smtClean="0">
                <a:solidFill>
                  <a:schemeClr val="tx1"/>
                </a:solidFill>
              </a:rPr>
              <a:t>Gennady Mishuris</a:t>
            </a:r>
          </a:p>
          <a:p>
            <a:endParaRPr lang="en-US" sz="1200" i="1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rgbClr val="CC0000"/>
                </a:solidFill>
              </a:rPr>
              <a:t>This research has been supported by FP7 PEOPLE IAPP Project HYDROFRAC under number  251475.</a:t>
            </a:r>
          </a:p>
        </p:txBody>
      </p:sp>
      <p:sp>
        <p:nvSpPr>
          <p:cNvPr id="2052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E0DE56-DA17-45C1-98B1-7C7110B13C3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  <p:pic>
        <p:nvPicPr>
          <p:cNvPr id="2054" name="Picture 2" descr="http://www.icmab.es/raddel/images/logo_marie-curi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63" y="5696005"/>
            <a:ext cx="885773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221" y="6172200"/>
            <a:ext cx="2021825" cy="54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http://www.igsoc.org/images/general/Aberystwyth_identifier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26" y="5935631"/>
            <a:ext cx="1855374" cy="3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www.corfu-fp7.eu/jahia/webdav/site/corfu/users/batijel8/public/logo/fp7logoba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5638800"/>
            <a:ext cx="1196252" cy="97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80" y="5628394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Accuracy of the single fracture PKN approach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Additional incorporated improvements:</a:t>
                </a:r>
              </a:p>
              <a:p>
                <a:pPr algn="just"/>
                <a:r>
                  <a:rPr lang="en-US" sz="2000" dirty="0" smtClean="0"/>
                  <a:t>2 terms tip asymptotics</a:t>
                </a:r>
              </a:p>
              <a:p>
                <a:pPr algn="just"/>
                <a:r>
                  <a:rPr lang="en-US" sz="2000" dirty="0" smtClean="0"/>
                  <a:t>Proper grid points distribution</a:t>
                </a:r>
              </a:p>
              <a:p>
                <a:pPr algn="just"/>
                <a:r>
                  <a:rPr lang="en-US" sz="2000" dirty="0" err="1" smtClean="0"/>
                  <a:t>Jacobian</a:t>
                </a:r>
                <a:r>
                  <a:rPr lang="en-US" sz="2000" dirty="0" smtClean="0"/>
                  <a:t> pattern utilization</a:t>
                </a:r>
              </a:p>
              <a:p>
                <a:pPr algn="just"/>
                <a:r>
                  <a:rPr lang="en-US" sz="2000" dirty="0" smtClean="0"/>
                  <a:t>Efficient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scheme for finding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𝜏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r>
                  <a:rPr lang="en-US" sz="2000" b="1" dirty="0" smtClean="0">
                    <a:solidFill>
                      <a:srgbClr val="000099"/>
                    </a:solidFill>
                  </a:rPr>
                  <a:t>Result:</a:t>
                </a:r>
                <a:r>
                  <a:rPr lang="en-US" sz="2000" dirty="0" smtClean="0">
                    <a:solidFill>
                      <a:srgbClr val="000099"/>
                    </a:solidFill>
                  </a:rPr>
                  <a:t> fast, stable and reliable simulator with proved accuracy of order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  <a:blipFill rotWithShape="1">
                <a:blip r:embed="rId3"/>
                <a:stretch>
                  <a:fillRect t="-59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75093" y="4645795"/>
            <a:ext cx="760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</a:t>
            </a:r>
            <a:r>
              <a:rPr lang="en-US" sz="1400" dirty="0"/>
              <a:t>. </a:t>
            </a:r>
            <a:r>
              <a:rPr lang="en-US" sz="1400" dirty="0" err="1" smtClean="0"/>
              <a:t>Kusmierczyk</a:t>
            </a:r>
            <a:r>
              <a:rPr lang="en-US" sz="1400" dirty="0" smtClean="0"/>
              <a:t>, G</a:t>
            </a:r>
            <a:r>
              <a:rPr lang="en-US" sz="1400" dirty="0"/>
              <a:t>. </a:t>
            </a:r>
            <a:r>
              <a:rPr lang="en-US" sz="1400" dirty="0" err="1"/>
              <a:t>Mishuris</a:t>
            </a:r>
            <a:r>
              <a:rPr lang="en-US" sz="1400" dirty="0"/>
              <a:t> </a:t>
            </a:r>
            <a:r>
              <a:rPr lang="en-US" sz="1400" dirty="0" smtClean="0"/>
              <a:t>, M</a:t>
            </a:r>
            <a:r>
              <a:rPr lang="en-US" sz="1400" dirty="0"/>
              <a:t>. </a:t>
            </a:r>
            <a:r>
              <a:rPr lang="en-US" sz="1400" dirty="0" err="1" smtClean="0"/>
              <a:t>Wrobel</a:t>
            </a:r>
            <a:r>
              <a:rPr lang="en-US" sz="1400" dirty="0"/>
              <a:t> (</a:t>
            </a:r>
            <a:r>
              <a:rPr lang="en-US" sz="1400" dirty="0" smtClean="0"/>
              <a:t>2013) Remarks </a:t>
            </a:r>
            <a:r>
              <a:rPr lang="en-US" sz="1400" dirty="0"/>
              <a:t>on application of different variables for the </a:t>
            </a:r>
            <a:r>
              <a:rPr lang="en-US" sz="1400" dirty="0" smtClean="0"/>
              <a:t>PKN model </a:t>
            </a:r>
            <a:r>
              <a:rPr lang="en-US" sz="1400" dirty="0"/>
              <a:t>of </a:t>
            </a:r>
            <a:r>
              <a:rPr lang="en-US" sz="1400" dirty="0" err="1"/>
              <a:t>hydrofracturing</a:t>
            </a:r>
            <a:r>
              <a:rPr lang="en-US" sz="1400" dirty="0"/>
              <a:t>: various ﬂuid-ﬂow </a:t>
            </a:r>
            <a:r>
              <a:rPr lang="en-US" sz="1400" dirty="0" smtClean="0"/>
              <a:t>regimes. </a:t>
            </a:r>
            <a:r>
              <a:rPr lang="fr-FR" sz="1400" dirty="0"/>
              <a:t>Int J Fract </a:t>
            </a:r>
            <a:r>
              <a:rPr lang="fr-FR" sz="1400" dirty="0" smtClean="0"/>
              <a:t>184:185–213</a:t>
            </a:r>
            <a:endParaRPr lang="en-GB" sz="1400" dirty="0"/>
          </a:p>
        </p:txBody>
      </p:sp>
      <p:pic>
        <p:nvPicPr>
          <p:cNvPr id="9846" name="Picture 6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310390"/>
            <a:ext cx="3278566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C:\Users\Morswin\Desktop\frack\MY_THESIS_2\Presentation_Pics\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245100"/>
            <a:ext cx="2133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Is this enough for </a:t>
            </a:r>
            <a:r>
              <a:rPr lang="en-US" sz="2800" dirty="0" err="1"/>
              <a:t>multifracturing</a:t>
            </a:r>
            <a:r>
              <a:rPr lang="en-US" sz="2800" dirty="0"/>
              <a:t> 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 marL="114300" indent="0" algn="just">
              <a:buNone/>
            </a:pPr>
            <a:endParaRPr lang="en-US" sz="2400" dirty="0">
              <a:solidFill>
                <a:srgbClr val="000099"/>
              </a:solidFill>
            </a:endParaRPr>
          </a:p>
          <a:p>
            <a:pPr marL="114300" indent="0" algn="just"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 marL="114300" indent="0" algn="just"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Difficulties:</a:t>
            </a:r>
          </a:p>
          <a:p>
            <a:pPr algn="just"/>
            <a:r>
              <a:rPr lang="en-US" sz="2400" dirty="0" smtClean="0"/>
              <a:t>Possible crack closures after fracture intersections</a:t>
            </a:r>
          </a:p>
          <a:p>
            <a:pPr algn="just"/>
            <a:r>
              <a:rPr lang="en-US" sz="2400" dirty="0" smtClean="0"/>
              <a:t>How to simulate fracture interactions?</a:t>
            </a:r>
          </a:p>
          <a:p>
            <a:pPr algn="just"/>
            <a:r>
              <a:rPr lang="en-US" sz="2400" dirty="0" smtClean="0"/>
              <a:t>How to deal with formation toughness?</a:t>
            </a:r>
          </a:p>
          <a:p>
            <a:pPr algn="just"/>
            <a:r>
              <a:rPr lang="en-US" sz="2400" dirty="0" smtClean="0"/>
              <a:t>Numerical challenges</a:t>
            </a:r>
          </a:p>
          <a:p>
            <a:pPr algn="just"/>
            <a:endParaRPr lang="en-US" sz="2000" dirty="0"/>
          </a:p>
          <a:p>
            <a:pPr marL="114300" indent="0" algn="just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22874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39399" y="457200"/>
            <a:ext cx="7620000" cy="979097"/>
          </a:xfrm>
        </p:spPr>
        <p:txBody>
          <a:bodyPr/>
          <a:lstStyle/>
          <a:p>
            <a:r>
              <a:rPr lang="en-US" sz="2800" dirty="0" smtClean="0"/>
              <a:t>Possible crack closure – </a:t>
            </a:r>
            <a:br>
              <a:rPr lang="en-US" sz="2800" dirty="0" smtClean="0"/>
            </a:br>
            <a:r>
              <a:rPr lang="en-US" sz="2800" dirty="0" smtClean="0">
                <a:solidFill>
                  <a:srgbClr val="000099"/>
                </a:solidFill>
              </a:rPr>
              <a:t>initial conditions vs other parameters</a:t>
            </a:r>
            <a:endParaRPr lang="en-US" sz="2800" dirty="0">
              <a:solidFill>
                <a:srgbClr val="000099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12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Piotrek\file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99" y="1512498"/>
            <a:ext cx="6130751" cy="45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Łącznik prosty ze strzałką 9"/>
          <p:cNvCxnSpPr>
            <a:stCxn id="13" idx="1"/>
          </p:cNvCxnSpPr>
          <p:nvPr/>
        </p:nvCxnSpPr>
        <p:spPr>
          <a:xfrm flipH="1" flipV="1">
            <a:off x="3577899" y="4977519"/>
            <a:ext cx="1143000" cy="4880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/>
          <p:cNvSpPr txBox="1"/>
          <p:nvPr/>
        </p:nvSpPr>
        <p:spPr>
          <a:xfrm>
            <a:off x="4720899" y="4726904"/>
            <a:ext cx="1502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losing fractures !!!</a:t>
            </a:r>
          </a:p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olver needed to be modified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Łącznik prosty ze strzałką 21"/>
          <p:cNvCxnSpPr>
            <a:stCxn id="13" idx="1"/>
          </p:cNvCxnSpPr>
          <p:nvPr/>
        </p:nvCxnSpPr>
        <p:spPr>
          <a:xfrm flipH="1" flipV="1">
            <a:off x="3196899" y="5096237"/>
            <a:ext cx="152400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/>
          <p:cNvCxnSpPr>
            <a:stCxn id="13" idx="1"/>
          </p:cNvCxnSpPr>
          <p:nvPr/>
        </p:nvCxnSpPr>
        <p:spPr>
          <a:xfrm flipH="1" flipV="1">
            <a:off x="3882699" y="4832405"/>
            <a:ext cx="838200" cy="6331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/>
          <p:cNvCxnSpPr>
            <a:stCxn id="13" idx="1"/>
          </p:cNvCxnSpPr>
          <p:nvPr/>
        </p:nvCxnSpPr>
        <p:spPr>
          <a:xfrm flipH="1" flipV="1">
            <a:off x="4219077" y="4726905"/>
            <a:ext cx="501822" cy="7386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Prostokąt 40"/>
              <p:cNvSpPr/>
              <p:nvPr/>
            </p:nvSpPr>
            <p:spPr>
              <a:xfrm rot="20512526">
                <a:off x="5437369" y="4257357"/>
                <a:ext cx="1239698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Prostokąt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12526">
                <a:off x="5437369" y="4257357"/>
                <a:ext cx="1239698" cy="3724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Prostokąt 47"/>
              <p:cNvSpPr/>
              <p:nvPr/>
            </p:nvSpPr>
            <p:spPr>
              <a:xfrm rot="20491358">
                <a:off x="4732050" y="2072543"/>
                <a:ext cx="1117870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Prostokąt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91358">
                <a:off x="4732050" y="2072543"/>
                <a:ext cx="1117870" cy="3724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31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orswin\Desktop\work\zamykajaca sie szczelina2 -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40023"/>
            <a:ext cx="4454306" cy="35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455762" y="2513691"/>
                <a:ext cx="920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62" y="2513691"/>
                <a:ext cx="92057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/>
              <p:cNvSpPr txBox="1"/>
              <p:nvPr/>
            </p:nvSpPr>
            <p:spPr>
              <a:xfrm>
                <a:off x="1827362" y="471630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pole tekstow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362" y="4716302"/>
                <a:ext cx="33457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/>
              <p:cNvSpPr txBox="1"/>
              <p:nvPr/>
            </p:nvSpPr>
            <p:spPr>
              <a:xfrm>
                <a:off x="3808562" y="4341219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pole tekstow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2" y="4341219"/>
                <a:ext cx="36798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4981575" y="1740023"/>
                <a:ext cx="3352799" cy="3538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original formulation assumes:</a:t>
                </a:r>
              </a:p>
              <a:p>
                <a:r>
                  <a:rPr lang="en-US" dirty="0" smtClean="0"/>
                  <a:t>       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&gt;0        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&gt;0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but a workaround is to stop if:</a:t>
                </a:r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/>
                  <a:t>  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&lt;1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re-mesh and resume integration with: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algn="ctr"/>
                <a:endParaRPr lang="en-US" dirty="0" smtClean="0"/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575" y="1740023"/>
                <a:ext cx="3352799" cy="3538276"/>
              </a:xfrm>
              <a:prstGeom prst="rect">
                <a:avLst/>
              </a:prstGeom>
              <a:blipFill rotWithShape="0">
                <a:blip r:embed="rId6"/>
                <a:stretch>
                  <a:fillRect l="-1455" t="-861" r="-1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12</a:t>
            </a:r>
          </a:p>
        </p:txBody>
      </p:sp>
      <p:sp>
        <p:nvSpPr>
          <p:cNvPr id="3" name="Right Arrow 2"/>
          <p:cNvSpPr/>
          <p:nvPr/>
        </p:nvSpPr>
        <p:spPr>
          <a:xfrm rot="7249512">
            <a:off x="2461018" y="3037988"/>
            <a:ext cx="1702854" cy="2270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38200" y="4934894"/>
            <a:ext cx="1940452" cy="4007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sz="2800" dirty="0"/>
              <a:t>Handling closing fractures, </a:t>
            </a:r>
            <a:r>
              <a:rPr lang="en-US" sz="2800" dirty="0" smtClean="0"/>
              <a:t>large leak off 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3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Handling closing fractures, negative pumping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Morswin\Desktop\work\pompowani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0668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Morswin\Desktop\work\pompowani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9100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Morswin\Desktop\work\dobreq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0" y="3060826"/>
            <a:ext cx="2929299" cy="21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457200" y="1600200"/>
                <a:ext cx="3505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/>
                  <a:t>w</a:t>
                </a:r>
                <a:r>
                  <a:rPr lang="en-US" dirty="0" smtClean="0"/>
                  <a:t>ith 0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&lt;1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3505200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1391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ole tekstowe 5"/>
          <p:cNvSpPr txBox="1"/>
          <p:nvPr/>
        </p:nvSpPr>
        <p:spPr>
          <a:xfrm>
            <a:off x="685800" y="27041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volume pumped in</a:t>
            </a:r>
            <a:endParaRPr lang="en-US" dirty="0"/>
          </a:p>
        </p:txBody>
      </p:sp>
      <p:sp>
        <p:nvSpPr>
          <p:cNvPr id="7" name="pole tekstowe 6"/>
          <p:cNvSpPr txBox="1"/>
          <p:nvPr/>
        </p:nvSpPr>
        <p:spPr>
          <a:xfrm>
            <a:off x="4648200" y="6400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Control: Fluid balance in fracture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4193001" y="412316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01" y="4123167"/>
                <a:ext cx="457200" cy="369332"/>
              </a:xfrm>
              <a:prstGeom prst="rect">
                <a:avLst/>
              </a:prstGeom>
              <a:blipFill rotWithShape="1">
                <a:blip r:embed="rId8"/>
                <a:stretch>
                  <a:fillRect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ole tekstowe 6"/>
          <p:cNvSpPr txBox="1"/>
          <p:nvPr/>
        </p:nvSpPr>
        <p:spPr>
          <a:xfrm>
            <a:off x="381000" y="57720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It works!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/>
              <p:cNvSpPr txBox="1"/>
              <p:nvPr/>
            </p:nvSpPr>
            <p:spPr>
              <a:xfrm>
                <a:off x="5638800" y="381117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pole tekstow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811176"/>
                <a:ext cx="334579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/>
              <p:cNvSpPr txBox="1"/>
              <p:nvPr/>
            </p:nvSpPr>
            <p:spPr>
              <a:xfrm>
                <a:off x="7491155" y="3372257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pole tekstow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55" y="3372257"/>
                <a:ext cx="367986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4"/>
          <p:cNvCxnSpPr/>
          <p:nvPr/>
        </p:nvCxnSpPr>
        <p:spPr>
          <a:xfrm flipH="1" flipV="1">
            <a:off x="4650201" y="3741589"/>
            <a:ext cx="2320097" cy="15990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Handling closing fractures, </a:t>
            </a:r>
            <a:r>
              <a:rPr lang="en-US" sz="2800" dirty="0" smtClean="0"/>
              <a:t>negative pumping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15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393231" y="1905000"/>
                <a:ext cx="38099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i="1" dirty="0">
                  <a:latin typeface="Cambria Math"/>
                </a:endParaRPr>
              </a:p>
              <a:p>
                <a:r>
                  <a:rPr lang="en-US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" y="1905000"/>
                <a:ext cx="3809999" cy="646331"/>
              </a:xfrm>
              <a:prstGeom prst="rect">
                <a:avLst/>
              </a:prstGeom>
              <a:blipFill rotWithShape="1"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ole tekstowe 5"/>
          <p:cNvSpPr txBox="1"/>
          <p:nvPr/>
        </p:nvSpPr>
        <p:spPr>
          <a:xfrm>
            <a:off x="393231" y="38075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volume pumped in</a:t>
            </a:r>
            <a:endParaRPr lang="en-US" dirty="0"/>
          </a:p>
        </p:txBody>
      </p:sp>
      <p:pic>
        <p:nvPicPr>
          <p:cNvPr id="14341" name="Picture 5" descr="C:\Users\Morswin\Desktop\work\pompowani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39" y="1219200"/>
            <a:ext cx="4383009" cy="32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Morswin\Desktop\work\zleq_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48" y="4163894"/>
            <a:ext cx="3305646" cy="247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Morswin\Desktop\work\pompowanie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48" y="4506457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3591575" y="5044917"/>
            <a:ext cx="187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some point everything goes wrong…</a:t>
            </a:r>
            <a:endParaRPr lang="en-US" dirty="0"/>
          </a:p>
        </p:txBody>
      </p:sp>
      <p:sp>
        <p:nvSpPr>
          <p:cNvPr id="13" name="pole tekstowe 6"/>
          <p:cNvSpPr txBox="1"/>
          <p:nvPr/>
        </p:nvSpPr>
        <p:spPr>
          <a:xfrm>
            <a:off x="4813048" y="638219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Fluid balance in fracture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53000" y="5715000"/>
            <a:ext cx="9144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7"/>
          <p:cNvCxnSpPr/>
          <p:nvPr/>
        </p:nvCxnSpPr>
        <p:spPr>
          <a:xfrm flipV="1">
            <a:off x="4813048" y="3733800"/>
            <a:ext cx="1206752" cy="1311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/>
              <p:cNvSpPr txBox="1"/>
              <p:nvPr/>
            </p:nvSpPr>
            <p:spPr>
              <a:xfrm>
                <a:off x="4192332" y="4217881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pole tekstow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32" y="4217881"/>
                <a:ext cx="33457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6959160" y="39213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60" y="3921320"/>
                <a:ext cx="36798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4"/>
          <p:cNvCxnSpPr/>
          <p:nvPr/>
        </p:nvCxnSpPr>
        <p:spPr>
          <a:xfrm flipH="1" flipV="1">
            <a:off x="3733800" y="4136920"/>
            <a:ext cx="1295400" cy="15373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5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6266"/>
            <a:ext cx="53435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sz="2800" dirty="0" smtClean="0"/>
              <a:t>Testing against real life data</a:t>
            </a:r>
            <a:endParaRPr lang="en-US" sz="2800" dirty="0"/>
          </a:p>
        </p:txBody>
      </p:sp>
      <p:pic>
        <p:nvPicPr>
          <p:cNvPr id="1026" name="Picture 2" descr="C:\Piotrek\ half 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81400"/>
            <a:ext cx="375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iotrek\ w (m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7338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838200" y="1371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fld id="{03B082C3-0142-44F5-8F8D-1ADBA6DF2A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3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543800" cy="1908175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GB" sz="4400" b="1" dirty="0" err="1" smtClean="0">
                <a:solidFill>
                  <a:srgbClr val="0070C0"/>
                </a:solidFill>
              </a:rPr>
              <a:t>Multifracturing</a:t>
            </a:r>
            <a:r>
              <a:rPr lang="en-GB" sz="4400" b="1" dirty="0" smtClean="0">
                <a:solidFill>
                  <a:srgbClr val="0070C0"/>
                </a:solidFill>
              </a:rPr>
              <a:t> model </a:t>
            </a:r>
            <a:br>
              <a:rPr lang="en-GB" sz="4400" b="1" dirty="0" smtClean="0">
                <a:solidFill>
                  <a:srgbClr val="0070C0"/>
                </a:solidFill>
              </a:rPr>
            </a:br>
            <a:r>
              <a:rPr lang="en-GB" sz="4400" b="1" dirty="0" smtClean="0">
                <a:solidFill>
                  <a:srgbClr val="0070C0"/>
                </a:solidFill>
              </a:rPr>
              <a:t>build on PKN formulation</a:t>
            </a:r>
            <a:endParaRPr lang="en-GB" sz="4400" b="1" dirty="0">
              <a:solidFill>
                <a:srgbClr val="0070C0"/>
              </a:solidFill>
            </a:endParaRP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93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</a:t>
            </a:r>
            <a:r>
              <a:rPr lang="en-US" sz="2800" dirty="0"/>
              <a:t> is </a:t>
            </a:r>
            <a:r>
              <a:rPr lang="en-US" sz="2800" dirty="0" smtClean="0"/>
              <a:t>“</a:t>
            </a:r>
            <a:r>
              <a:rPr lang="en-US" sz="2800" dirty="0" err="1"/>
              <a:t>Multifracturing</a:t>
            </a:r>
            <a:r>
              <a:rPr lang="en-US" sz="2800" dirty="0" smtClean="0"/>
              <a:t>”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18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Morswin\Desktop\frack\poster_3\system_of_cra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4149305" cy="30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86" y="685800"/>
            <a:ext cx="386501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04" y="4495800"/>
            <a:ext cx="2590800" cy="213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66" y="4392922"/>
            <a:ext cx="3302291" cy="23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5801700" y="6367151"/>
            <a:ext cx="140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Kresse</a:t>
            </a:r>
            <a:r>
              <a:rPr lang="en-US" dirty="0" smtClean="0"/>
              <a:t>(2013)</a:t>
            </a:r>
            <a:endParaRPr lang="en-US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457200" y="6079609"/>
            <a:ext cx="150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Bunger(2013)</a:t>
            </a:r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7109604" y="67286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Weng</a:t>
            </a:r>
            <a:r>
              <a:rPr lang="en-US" dirty="0" smtClean="0"/>
              <a:t>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do I mean by  “</a:t>
            </a:r>
            <a:r>
              <a:rPr lang="en-US" sz="2800" dirty="0" err="1" smtClean="0"/>
              <a:t>Multifracturing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19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47910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Nawias klamrowy zamykający 6"/>
          <p:cNvSpPr/>
          <p:nvPr/>
        </p:nvSpPr>
        <p:spPr>
          <a:xfrm>
            <a:off x="5638800" y="3352800"/>
            <a:ext cx="533400" cy="457200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le tekstowe 8"/>
          <p:cNvSpPr txBox="1"/>
          <p:nvPr/>
        </p:nvSpPr>
        <p:spPr>
          <a:xfrm>
            <a:off x="6172200" y="344217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PKN like crack</a:t>
            </a:r>
            <a:endParaRPr lang="en-US" dirty="0"/>
          </a:p>
        </p:txBody>
      </p:sp>
      <p:sp>
        <p:nvSpPr>
          <p:cNvPr id="13" name="Nawias klamrowy zamykający 12"/>
          <p:cNvSpPr/>
          <p:nvPr/>
        </p:nvSpPr>
        <p:spPr>
          <a:xfrm rot="5400000">
            <a:off x="5029200" y="3886200"/>
            <a:ext cx="533400" cy="533400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ole tekstowe 10"/>
          <p:cNvSpPr txBox="1"/>
          <p:nvPr/>
        </p:nvSpPr>
        <p:spPr>
          <a:xfrm>
            <a:off x="4574711" y="4419600"/>
            <a:ext cx="159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PKN like “pipe”</a:t>
            </a:r>
            <a:endParaRPr lang="en-US" dirty="0"/>
          </a:p>
        </p:txBody>
      </p:sp>
      <p:cxnSp>
        <p:nvCxnSpPr>
          <p:cNvPr id="14" name="Łącznik prosty ze strzałką 13"/>
          <p:cNvCxnSpPr/>
          <p:nvPr/>
        </p:nvCxnSpPr>
        <p:spPr>
          <a:xfrm flipH="1" flipV="1">
            <a:off x="2971800" y="4419600"/>
            <a:ext cx="8382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3509065" y="557240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22" name="Łącznik prosty ze strzałką 21"/>
          <p:cNvCxnSpPr/>
          <p:nvPr/>
        </p:nvCxnSpPr>
        <p:spPr>
          <a:xfrm>
            <a:off x="1371600" y="2895600"/>
            <a:ext cx="9144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/>
              <p:cNvSpPr txBox="1"/>
              <p:nvPr/>
            </p:nvSpPr>
            <p:spPr>
              <a:xfrm>
                <a:off x="228600" y="2393835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applied here  </a:t>
                </a:r>
                <a:endParaRPr lang="en-US" dirty="0"/>
              </a:p>
            </p:txBody>
          </p:sp>
        </mc:Choice>
        <mc:Fallback xmlns="">
          <p:sp>
            <p:nvSpPr>
              <p:cNvPr id="23" name="pole tekstow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393835"/>
                <a:ext cx="22860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40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Łącznik prosty ze strzałką 24"/>
          <p:cNvCxnSpPr/>
          <p:nvPr/>
        </p:nvCxnSpPr>
        <p:spPr>
          <a:xfrm flipH="1" flipV="1">
            <a:off x="5829300" y="2286001"/>
            <a:ext cx="495300" cy="2925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/>
          <p:cNvSpPr txBox="1"/>
          <p:nvPr/>
        </p:nvSpPr>
        <p:spPr>
          <a:xfrm>
            <a:off x="5905500" y="257850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xisting closed crack</a:t>
            </a:r>
            <a:endParaRPr lang="en-US" dirty="0"/>
          </a:p>
        </p:txBody>
      </p:sp>
      <p:cxnSp>
        <p:nvCxnSpPr>
          <p:cNvPr id="30" name="Łącznik prostoliniowy 29"/>
          <p:cNvCxnSpPr/>
          <p:nvPr/>
        </p:nvCxnSpPr>
        <p:spPr>
          <a:xfrm flipH="1">
            <a:off x="304800" y="3810000"/>
            <a:ext cx="19812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ole tekstowe 30"/>
          <p:cNvSpPr txBox="1"/>
          <p:nvPr/>
        </p:nvSpPr>
        <p:spPr>
          <a:xfrm>
            <a:off x="114300" y="396823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Solid concrete pipe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 animBg="1"/>
      <p:bldP spid="11" grpId="0"/>
      <p:bldP spid="18" grpId="0"/>
      <p:bldP spid="23" grpId="0"/>
      <p:bldP spid="28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14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762000" y="2544634"/>
            <a:ext cx="7162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25000"/>
              </a:spcBef>
            </a:pPr>
            <a:r>
              <a:rPr lang="en-GB" sz="2400" dirty="0" smtClean="0"/>
              <a:t>Plan for this talk: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 smtClean="0"/>
              <a:t> Improved single fracture PKN model 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/>
              <a:t> </a:t>
            </a:r>
            <a:r>
              <a:rPr lang="en-GB" sz="2400" dirty="0" err="1" smtClean="0"/>
              <a:t>Multifracturing</a:t>
            </a:r>
            <a:r>
              <a:rPr lang="en-GB" sz="2400" dirty="0" smtClean="0"/>
              <a:t> model build on PKN formulation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/>
              <a:t> </a:t>
            </a:r>
            <a:r>
              <a:rPr lang="en-GB" sz="2400" dirty="0" smtClean="0"/>
              <a:t>Fracture interactions and implementation challenges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Conclusions and future work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PKN “Pipe” , Junctions and Concrete </a:t>
            </a:r>
            <a:r>
              <a:rPr lang="en-US" sz="2800" dirty="0"/>
              <a:t>p</a:t>
            </a:r>
            <a:r>
              <a:rPr lang="en-US" sz="2800" dirty="0" smtClean="0"/>
              <a:t>ipes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7620000" cy="5105400"/>
              </a:xfrm>
            </p:spPr>
            <p:txBody>
              <a:bodyPr>
                <a:normAutofit lnSpcReduction="10000"/>
              </a:bodyPr>
              <a:lstStyle/>
              <a:p>
                <a:pPr marL="114300" indent="0" algn="just">
                  <a:buNone/>
                </a:pPr>
                <a:endParaRPr lang="en-US" sz="1600" b="1" dirty="0" smtClean="0"/>
              </a:p>
              <a:p>
                <a:pPr marL="114300" indent="0" algn="just">
                  <a:buNone/>
                </a:pPr>
                <a:r>
                  <a:rPr lang="en-US" sz="2000" b="1" dirty="0" smtClean="0"/>
                  <a:t>PKN pipes </a:t>
                </a:r>
                <a:r>
                  <a:rPr lang="en-US" sz="2000" dirty="0" smtClean="0"/>
                  <a:t>are straightforward :</a:t>
                </a:r>
              </a:p>
              <a:p>
                <a:pPr marL="114300" indent="0" algn="just">
                  <a:buNone/>
                </a:pPr>
                <a:endParaRPr lang="en-US" sz="1600" i="1" dirty="0" smtClean="0">
                  <a:latin typeface="Cambria Math"/>
                </a:endParaRP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r>
                  <a:rPr lang="en-US" sz="2000" b="1" dirty="0" smtClean="0"/>
                  <a:t>Junctions</a:t>
                </a:r>
                <a:r>
                  <a:rPr lang="en-US" sz="2000" dirty="0" smtClean="0"/>
                  <a:t> conditions: continuous pressure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and zero flux sum</a:t>
                </a: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r>
                  <a:rPr lang="en-US" sz="2000" b="1" dirty="0" smtClean="0"/>
                  <a:t>Concrete pipe </a:t>
                </a:r>
                <a:r>
                  <a:rPr lang="en-US" sz="2000" dirty="0" smtClean="0"/>
                  <a:t>tackled directly by </a:t>
                </a:r>
                <a:r>
                  <a:rPr lang="en-US" sz="2000" dirty="0" err="1" smtClean="0"/>
                  <a:t>Poiseuille</a:t>
                </a:r>
                <a:r>
                  <a:rPr lang="en-US" sz="2000" dirty="0" smtClean="0"/>
                  <a:t> Law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7620000" cy="510540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nożenie 8"/>
          <p:cNvSpPr/>
          <p:nvPr/>
        </p:nvSpPr>
        <p:spPr>
          <a:xfrm>
            <a:off x="1879178" y="2190750"/>
            <a:ext cx="1524000" cy="685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83" y="3886200"/>
            <a:ext cx="2133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6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to make it stick together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" y="1567178"/>
            <a:ext cx="4412517" cy="285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244690" y="4800600"/>
                <a:ext cx="3412910" cy="120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Previously for a single fracture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={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0" y="4800600"/>
                <a:ext cx="3412910" cy="120302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3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/>
              <p:cNvSpPr txBox="1"/>
              <p:nvPr/>
            </p:nvSpPr>
            <p:spPr>
              <a:xfrm>
                <a:off x="4856214" y="1191703"/>
                <a:ext cx="350519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000" dirty="0" smtClean="0"/>
                  <a:t> - fracture width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ℬ</m:t>
                    </m:r>
                  </m:oMath>
                </a14:m>
                <a:r>
                  <a:rPr lang="en-US" sz="2000" dirty="0" smtClean="0"/>
                  <a:t> - </a:t>
                </a:r>
                <a:r>
                  <a:rPr lang="en-US" sz="2000" dirty="0"/>
                  <a:t>fracture length</a:t>
                </a:r>
                <a:endParaRPr lang="en-US" sz="2000" dirty="0" smtClean="0"/>
              </a:p>
              <a:p>
                <a:r>
                  <a:rPr lang="en-US" sz="2000" dirty="0"/>
                  <a:t>t</a:t>
                </a:r>
                <a:r>
                  <a:rPr lang="en-US" sz="2000" dirty="0" smtClean="0"/>
                  <a:t>wo extra operators: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𝒞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- change of </a:t>
                </a:r>
                <a:r>
                  <a:rPr lang="en-US" sz="2000" dirty="0" smtClean="0"/>
                  <a:t>“PKN pipe” width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𝒟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-</a:t>
                </a:r>
                <a:r>
                  <a:rPr lang="en-US" sz="2000" dirty="0" smtClean="0"/>
                  <a:t> leaked out volume</a:t>
                </a:r>
              </a:p>
              <a:p>
                <a:r>
                  <a:rPr lang="en-US" sz="2000" dirty="0" smtClean="0"/>
                  <a:t>(used for error checking)</a:t>
                </a:r>
              </a:p>
            </p:txBody>
          </p:sp>
        </mc:Choice>
        <mc:Fallback xmlns="">
          <p:sp>
            <p:nvSpPr>
              <p:cNvPr id="3" name="pole tekstow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214" y="1191703"/>
                <a:ext cx="3505199" cy="2215991"/>
              </a:xfrm>
              <a:prstGeom prst="rect">
                <a:avLst/>
              </a:prstGeom>
              <a:blipFill rotWithShape="0">
                <a:blip r:embed="rId5"/>
                <a:stretch>
                  <a:fillRect l="-1913"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3657600" y="4782089"/>
                <a:ext cx="4387970" cy="177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Now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fractures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 smtClean="0"/>
                  <a:t> pipes: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={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782089"/>
                <a:ext cx="4387970" cy="1775935"/>
              </a:xfrm>
              <a:prstGeom prst="rect">
                <a:avLst/>
              </a:prstGeom>
              <a:blipFill rotWithShape="0">
                <a:blip r:embed="rId6"/>
                <a:stretch>
                  <a:fillRect l="-1389" t="-17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Nawias klamrowy otwierający 8"/>
          <p:cNvSpPr/>
          <p:nvPr/>
        </p:nvSpPr>
        <p:spPr>
          <a:xfrm>
            <a:off x="903054" y="1770857"/>
            <a:ext cx="762000" cy="137160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rostokąt 9"/>
              <p:cNvSpPr/>
              <p:nvPr/>
            </p:nvSpPr>
            <p:spPr>
              <a:xfrm>
                <a:off x="3639739" y="4129869"/>
                <a:ext cx="412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Prostoką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39" y="4129869"/>
                <a:ext cx="41222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Łącznik prosty ze strzałką 11"/>
          <p:cNvCxnSpPr/>
          <p:nvPr/>
        </p:nvCxnSpPr>
        <p:spPr>
          <a:xfrm flipV="1">
            <a:off x="1785824" y="1598329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/>
          <p:cNvCxnSpPr/>
          <p:nvPr/>
        </p:nvCxnSpPr>
        <p:spPr>
          <a:xfrm>
            <a:off x="1708905" y="2452510"/>
            <a:ext cx="28323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/>
          <p:cNvCxnSpPr/>
          <p:nvPr/>
        </p:nvCxnSpPr>
        <p:spPr>
          <a:xfrm flipH="1">
            <a:off x="1395478" y="2452510"/>
            <a:ext cx="3134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rostokąt 20"/>
              <p:cNvSpPr/>
              <p:nvPr/>
            </p:nvSpPr>
            <p:spPr>
              <a:xfrm>
                <a:off x="1766243" y="2111297"/>
                <a:ext cx="4517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Prostokąt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243" y="2111297"/>
                <a:ext cx="45179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rostokąt 21"/>
              <p:cNvSpPr/>
              <p:nvPr/>
            </p:nvSpPr>
            <p:spPr>
              <a:xfrm>
                <a:off x="1785824" y="1586191"/>
                <a:ext cx="401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Prostoką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824" y="1586191"/>
                <a:ext cx="40164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Łącznik prosty ze strzałką 25"/>
          <p:cNvCxnSpPr/>
          <p:nvPr/>
        </p:nvCxnSpPr>
        <p:spPr>
          <a:xfrm flipV="1">
            <a:off x="3906485" y="2913857"/>
            <a:ext cx="0" cy="28627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/>
          <p:cNvCxnSpPr/>
          <p:nvPr/>
        </p:nvCxnSpPr>
        <p:spPr>
          <a:xfrm>
            <a:off x="3906485" y="3218657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Prostokąt 28"/>
              <p:cNvSpPr/>
              <p:nvPr/>
            </p:nvSpPr>
            <p:spPr>
              <a:xfrm>
                <a:off x="3714317" y="2623361"/>
                <a:ext cx="384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Prostoką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317" y="2623361"/>
                <a:ext cx="384336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Nawias klamrowy otwierający 33"/>
          <p:cNvSpPr/>
          <p:nvPr/>
        </p:nvSpPr>
        <p:spPr>
          <a:xfrm rot="16200000">
            <a:off x="3464855" y="3498946"/>
            <a:ext cx="762000" cy="5055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Prostokąt 34"/>
              <p:cNvSpPr/>
              <p:nvPr/>
            </p:nvSpPr>
            <p:spPr>
              <a:xfrm>
                <a:off x="596097" y="2254029"/>
                <a:ext cx="412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Prostoką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7" y="2254029"/>
                <a:ext cx="412229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9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6397980" cy="41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 little on technical implementation details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22</a:t>
            </a:fld>
            <a:endParaRPr lang="en-US" dirty="0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mathinsight.org/media/image/image/small_undirected_network_labe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36821"/>
            <a:ext cx="2053167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2743200" y="6127079"/>
            <a:ext cx="5240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that this is actually a graph. </a:t>
            </a:r>
          </a:p>
          <a:p>
            <a:r>
              <a:rPr lang="en-US" sz="1400" dirty="0" smtClean="0"/>
              <a:t>(very helpful abstraction)</a:t>
            </a:r>
            <a:endParaRPr lang="en-US" sz="1400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7972" y="1219200"/>
            <a:ext cx="409467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Abstract interface to integration codes </a:t>
            </a:r>
            <a:r>
              <a:rPr lang="en-US" sz="1600" dirty="0" smtClean="0"/>
              <a:t>(ODE15s, LSODE</a:t>
            </a:r>
            <a:r>
              <a:rPr lang="en-US" sz="1600" dirty="0"/>
              <a:t>, GNU </a:t>
            </a:r>
            <a:r>
              <a:rPr lang="en-US" sz="1600" dirty="0" smtClean="0"/>
              <a:t>GSL,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Changeable depended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No</a:t>
            </a:r>
            <a:r>
              <a:rPr lang="en-US" i="1" dirty="0"/>
              <a:t> </a:t>
            </a:r>
            <a:r>
              <a:rPr lang="en-US" i="1" dirty="0" smtClean="0"/>
              <a:t>restrictions on </a:t>
            </a:r>
          </a:p>
          <a:p>
            <a:r>
              <a:rPr lang="en-US" i="1" dirty="0" smtClean="0"/>
              <a:t>     model size and </a:t>
            </a:r>
          </a:p>
          <a:p>
            <a:r>
              <a:rPr lang="en-US" i="1" dirty="0"/>
              <a:t> </a:t>
            </a:r>
            <a:r>
              <a:rPr lang="en-US" i="1" dirty="0" smtClean="0"/>
              <a:t>    geometry.</a:t>
            </a:r>
            <a:endParaRPr lang="en-US" i="1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620000" cy="1143000"/>
          </a:xfrm>
        </p:spPr>
        <p:txBody>
          <a:bodyPr/>
          <a:lstStyle/>
          <a:p>
            <a:r>
              <a:rPr lang="en-US" sz="2800" dirty="0" smtClean="0"/>
              <a:t>How well does it work so far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23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Morswin\Videos\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23" y="1609837"/>
            <a:ext cx="3657600" cy="247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/>
          <p:cNvSpPr/>
          <p:nvPr/>
        </p:nvSpPr>
        <p:spPr>
          <a:xfrm>
            <a:off x="0" y="3962400"/>
            <a:ext cx="5410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0" name="Picture 6" descr="C:\Users\Morswin\Videos\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90600"/>
            <a:ext cx="3200400" cy="347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rostokąt 9"/>
          <p:cNvSpPr/>
          <p:nvPr/>
        </p:nvSpPr>
        <p:spPr>
          <a:xfrm>
            <a:off x="3733800" y="3807125"/>
            <a:ext cx="44196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2" name="Picture 8" descr="C:\bal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18" y="4064158"/>
            <a:ext cx="3318724" cy="248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Morswin\Videos\4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6" y="3810000"/>
            <a:ext cx="3352800" cy="29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rostokąt 10"/>
          <p:cNvSpPr/>
          <p:nvPr/>
        </p:nvSpPr>
        <p:spPr>
          <a:xfrm>
            <a:off x="3505200" y="3658444"/>
            <a:ext cx="762000" cy="2995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rostokąt 12"/>
          <p:cNvSpPr/>
          <p:nvPr/>
        </p:nvSpPr>
        <p:spPr>
          <a:xfrm>
            <a:off x="3490823" y="3645065"/>
            <a:ext cx="10668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/>
              <p:cNvSpPr txBox="1"/>
              <p:nvPr/>
            </p:nvSpPr>
            <p:spPr>
              <a:xfrm>
                <a:off x="5562600" y="5638800"/>
                <a:ext cx="23070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</a:t>
                </a:r>
                <a:r>
                  <a:rPr lang="en-US" sz="1600" dirty="0" smtClean="0"/>
                  <a:t>elative fluid balance stable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/>
                          </a:rPr>
                          <m:t>𝟑</m:t>
                        </m:r>
                      </m:sup>
                    </m:sSup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5" name="pole tekstow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638800"/>
                <a:ext cx="2307052" cy="584775"/>
              </a:xfrm>
              <a:prstGeom prst="rect">
                <a:avLst/>
              </a:prstGeom>
              <a:blipFill rotWithShape="1">
                <a:blip r:embed="rId7"/>
                <a:stretch>
                  <a:fillRect l="-1587" t="-3125" b="-1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3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Morswin\Videos\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9" y="1308366"/>
            <a:ext cx="4229100" cy="39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Crack collisions and splits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r>
              <a:rPr lang="en-US" sz="2000" dirty="0" smtClean="0"/>
              <a:t>Requirements:</a:t>
            </a:r>
            <a:endParaRPr lang="en-US" sz="2000" dirty="0"/>
          </a:p>
          <a:p>
            <a:pPr algn="just"/>
            <a:r>
              <a:rPr lang="en-US" sz="2000" dirty="0" smtClean="0"/>
              <a:t>Fluid balance must remain stable</a:t>
            </a:r>
          </a:p>
          <a:p>
            <a:pPr algn="just"/>
            <a:r>
              <a:rPr lang="en-US" sz="2000" dirty="0" smtClean="0"/>
              <a:t>Extrapolation of new grid points</a:t>
            </a:r>
          </a:p>
          <a:p>
            <a:pPr algn="just"/>
            <a:r>
              <a:rPr lang="en-US" sz="2000" dirty="0" smtClean="0"/>
              <a:t>Adjustment of newly created</a:t>
            </a:r>
          </a:p>
          <a:p>
            <a:pPr marL="114300" indent="0" algn="just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initial conditions</a:t>
            </a:r>
          </a:p>
          <a:p>
            <a:pPr marL="114300" indent="0" algn="just">
              <a:buNone/>
            </a:pPr>
            <a:endParaRPr lang="en-US" sz="1800" dirty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400" dirty="0"/>
          </a:p>
        </p:txBody>
      </p:sp>
      <p:pic>
        <p:nvPicPr>
          <p:cNvPr id="12292" name="Picture 4" descr="C:\bal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4958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/>
              <p:cNvSpPr txBox="1"/>
              <p:nvPr/>
            </p:nvSpPr>
            <p:spPr>
              <a:xfrm>
                <a:off x="713476" y="5856254"/>
                <a:ext cx="22115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relative fluid balance still stable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pole tekstow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76" y="5856254"/>
                <a:ext cx="2211597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1377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rostokąt 5"/>
          <p:cNvSpPr/>
          <p:nvPr/>
        </p:nvSpPr>
        <p:spPr>
          <a:xfrm>
            <a:off x="3563069" y="5097529"/>
            <a:ext cx="4648200" cy="568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/>
          <p:cNvSpPr txBox="1"/>
          <p:nvPr/>
        </p:nvSpPr>
        <p:spPr>
          <a:xfrm>
            <a:off x="3124200" y="5263903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</a:t>
            </a:r>
            <a:r>
              <a:rPr lang="en-US" dirty="0" smtClean="0">
                <a:solidFill>
                  <a:srgbClr val="002060"/>
                </a:solidFill>
              </a:rPr>
              <a:t>odel stops integration, </a:t>
            </a:r>
            <a:r>
              <a:rPr lang="en-US" dirty="0">
                <a:solidFill>
                  <a:srgbClr val="002060"/>
                </a:solidFill>
              </a:rPr>
              <a:t>re-meshes and then </a:t>
            </a:r>
            <a:r>
              <a:rPr lang="en-US" dirty="0" smtClean="0">
                <a:solidFill>
                  <a:srgbClr val="002060"/>
                </a:solidFill>
              </a:rPr>
              <a:t>resumes.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The goal is to be able to continue computations from every possible scenario.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543800" cy="2593975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Fracture interactions and </a:t>
            </a:r>
            <a:r>
              <a:rPr lang="en-US" sz="4400" b="1" dirty="0" smtClean="0">
                <a:solidFill>
                  <a:srgbClr val="0070C0"/>
                </a:solidFill>
              </a:rPr>
              <a:t>implementation </a:t>
            </a:r>
            <a:r>
              <a:rPr lang="en-US" sz="4400" b="1" dirty="0">
                <a:solidFill>
                  <a:srgbClr val="0070C0"/>
                </a:solidFill>
              </a:rPr>
              <a:t>challenges</a:t>
            </a: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Backstress fracture interactions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26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077200" cy="16002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Originally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the net </a:t>
                </a:r>
                <a:r>
                  <a:rPr lang="en-US" sz="2000" dirty="0"/>
                  <a:t>fluid </a:t>
                </a:r>
                <a:r>
                  <a:rPr lang="en-US" sz="2000" dirty="0" smtClean="0"/>
                  <a:t>pressure:</a:t>
                </a:r>
              </a:p>
              <a:p>
                <a:pPr marL="114300" indent="0" algn="just">
                  <a:buNone/>
                </a:pPr>
                <a:endParaRPr lang="en-US" sz="1100" dirty="0"/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𝑛𝑒𝑡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𝑓𝑙𝑢𝑖𝑑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14300" indent="0" algn="just">
                  <a:buNone/>
                </a:pPr>
                <a:endParaRPr lang="en-US" sz="1100" dirty="0"/>
              </a:p>
              <a:p>
                <a:pPr marL="114300" indent="0" algn="just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the uniform </a:t>
                </a:r>
                <a:r>
                  <a:rPr lang="en-US" sz="2000" dirty="0" smtClean="0"/>
                  <a:t>backstress. 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077200" cy="1600200"/>
              </a:xfrm>
              <a:blipFill rotWithShape="1">
                <a:blip r:embed="rId3"/>
                <a:stretch>
                  <a:fillRect t="-1908" b="-4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/>
              <p:cNvSpPr txBox="1"/>
              <p:nvPr/>
            </p:nvSpPr>
            <p:spPr>
              <a:xfrm>
                <a:off x="200024" y="3047999"/>
                <a:ext cx="8105775" cy="248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An </a:t>
                </a:r>
                <a:r>
                  <a:rPr lang="en-US" sz="2000" dirty="0"/>
                  <a:t>additional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, </a:t>
                </a:r>
                <a:r>
                  <a:rPr lang="en-US" sz="2000" i="1" dirty="0"/>
                  <a:t>the </a:t>
                </a:r>
                <a:r>
                  <a:rPr lang="en-US" sz="2000" i="1" dirty="0" smtClean="0"/>
                  <a:t>stress from other </a:t>
                </a:r>
                <a:r>
                  <a:rPr lang="en-US" sz="2000" i="1" dirty="0"/>
                  <a:t>neighboring fractures </a:t>
                </a:r>
                <a:r>
                  <a:rPr lang="en-US" sz="2000" dirty="0"/>
                  <a:t>should also be </a:t>
                </a:r>
                <a:r>
                  <a:rPr lang="en-US" sz="2000" dirty="0" smtClean="0"/>
                  <a:t>considered:</a:t>
                </a:r>
                <a:endParaRPr lang="en-US" sz="2000" dirty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𝑀𝐿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latin typeface="Cambria Math"/>
                </a:endParaRP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pole tekstow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4" y="3047999"/>
                <a:ext cx="8105775" cy="2488245"/>
              </a:xfrm>
              <a:prstGeom prst="rect">
                <a:avLst/>
              </a:prstGeom>
              <a:blipFill rotWithShape="0">
                <a:blip r:embed="rId4"/>
                <a:stretch>
                  <a:fillRect t="-1225" r="-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rostokąt 6"/>
          <p:cNvSpPr/>
          <p:nvPr/>
        </p:nvSpPr>
        <p:spPr>
          <a:xfrm>
            <a:off x="5029200" y="1685925"/>
            <a:ext cx="9906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ymbol zastępczy zawartości 4"/>
              <p:cNvSpPr txBox="1">
                <a:spLocks/>
              </p:cNvSpPr>
              <p:nvPr/>
            </p:nvSpPr>
            <p:spPr>
              <a:xfrm>
                <a:off x="296262" y="6172200"/>
                <a:ext cx="7913297" cy="535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 algn="just">
                  <a:buNone/>
                </a:pPr>
                <a:r>
                  <a:rPr lang="en-US" sz="2000" dirty="0" smtClean="0">
                    <a:solidFill>
                      <a:srgbClr val="000099"/>
                    </a:solidFill>
                  </a:rPr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99"/>
                    </a:solidFill>
                  </a:rPr>
                  <a:t> ? (nothing like this in the original PKN model)</a:t>
                </a:r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100" dirty="0"/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600" dirty="0" smtClean="0"/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600" dirty="0" smtClean="0"/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8" name="Symbol zastępczy zawartości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62" y="6172200"/>
                <a:ext cx="7913297" cy="535557"/>
              </a:xfrm>
              <a:prstGeom prst="rect">
                <a:avLst/>
              </a:prstGeom>
              <a:blipFill rotWithShape="1">
                <a:blip r:embed="rId5"/>
                <a:stretch>
                  <a:fillRect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16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4326083"/>
            <a:ext cx="2813050" cy="245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>
              <a:xfrm>
                <a:off x="304800" y="228600"/>
                <a:ext cx="7620000" cy="1143000"/>
              </a:xfrm>
            </p:spPr>
            <p:txBody>
              <a:bodyPr/>
              <a:lstStyle/>
              <a:p>
                <a:r>
                  <a:rPr lang="en-US" sz="2800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dirty="0"/>
                  <a:t> ?</a:t>
                </a:r>
              </a:p>
            </p:txBody>
          </p:sp>
        </mc:Choice>
        <mc:Fallback xmlns=""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228600"/>
                <a:ext cx="7620000" cy="1143000"/>
              </a:xfrm>
              <a:blipFill rotWithShape="1">
                <a:blip r:embed="rId3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27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43000"/>
                <a:ext cx="8077200" cy="48768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Approximations for far field and close parallel influence were derived by Bunger (2013), which in PKN case can be interpreted as:</a:t>
                </a:r>
              </a:p>
              <a:p>
                <a:pPr marL="114300" indent="0" algn="just">
                  <a:buNone/>
                </a:pP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(1)</m:t>
                        </m:r>
                      </m:sup>
                    </m:sSubSup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𝑝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2000" dirty="0" smtClean="0"/>
              </a:p>
              <a:p>
                <a:pPr marL="114300" indent="0" algn="just"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(2)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𝑑𝑥</m:t>
                            </m:r>
                          </m:e>
                        </m:nary>
                      </m:num>
                      <m:den>
                        <m:sSubSup>
                          <m:sSub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000" dirty="0" smtClean="0"/>
                  <a:t> </a:t>
                </a:r>
              </a:p>
              <a:p>
                <a:pPr marL="114300" indent="0" algn="just">
                  <a:buNone/>
                </a:pPr>
                <a:endParaRPr lang="en-US" sz="800" dirty="0" smtClean="0"/>
              </a:p>
              <a:p>
                <a:pPr marL="114300" indent="0" algn="just">
                  <a:buNone/>
                </a:pPr>
                <a:r>
                  <a:rPr lang="en-US" sz="1800" dirty="0" smtClean="0"/>
                  <a:t>We propose similar generalized scheme:</a:t>
                </a:r>
                <a:endParaRPr lang="en-US" sz="1800" dirty="0"/>
              </a:p>
              <a:p>
                <a:pPr marL="114300" indent="0" algn="just">
                  <a:buNone/>
                </a:pP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𝑔𝑘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latin typeface="Cambria Math"/>
                        <a:ea typeface="Cambria Math"/>
                      </a:rPr>
                      <m:t>⋅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43000"/>
                <a:ext cx="8077200" cy="4876800"/>
              </a:xfrm>
              <a:blipFill rotWithShape="0">
                <a:blip r:embed="rId5"/>
                <a:stretch>
                  <a:fillRect t="-750" r="-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24200"/>
            <a:ext cx="2590800" cy="213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:\Users\Morswin\Desktop\sigm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667" y="4072493"/>
            <a:ext cx="37084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8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403735"/>
            <a:ext cx="4116802" cy="323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" y="1447800"/>
            <a:ext cx="4038600" cy="31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7620000" cy="1143000"/>
              </a:xfrm>
            </p:spPr>
            <p:txBody>
              <a:bodyPr/>
              <a:lstStyle/>
              <a:p>
                <a:r>
                  <a:rPr lang="en-US" sz="2800" dirty="0" smtClean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dirty="0" smtClean="0"/>
                  <a:t> ? 	                    2D visibility problem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7620000" cy="1143000"/>
              </a:xfrm>
              <a:blipFill rotWithShape="1">
                <a:blip r:embed="rId4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28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152400" y="1295400"/>
            <a:ext cx="8077200" cy="48768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 smtClean="0"/>
          </a:p>
          <a:p>
            <a:pPr algn="just"/>
            <a:endParaRPr lang="en-US" sz="1600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4183477" y="1447800"/>
                <a:ext cx="4191000" cy="495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Fracture neighbors must be found. This is quite complex calculation, an existing algorithm is adopted.</a:t>
                </a:r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For every grid point: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casts rays to each vertex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sorts these vertexes by ray angles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</a:t>
                </a:r>
                <a:r>
                  <a:rPr lang="en-US" sz="2000" dirty="0" smtClean="0"/>
                  <a:t>aps connected edges to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𝜃</m:t>
                    </m:r>
                    <m:r>
                      <a:rPr lang="en-US" sz="2000" b="0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000" b="0" i="0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𝜋</m:t>
                        </m:r>
                      </m:e>
                    </m:d>
                  </m:oMath>
                </a14:m>
                <a:endParaRPr lang="en-US" sz="20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closest edge in each interval is the visible one</a:t>
                </a:r>
                <a:endParaRPr lang="en-US" sz="2000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sz="2000" dirty="0" smtClean="0"/>
                  <a:t>The cost for one grid point is only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e>
                        </m:func>
                      </m:e>
                    </m:d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0" dirty="0" smtClean="0"/>
              </a:p>
              <a:p>
                <a:r>
                  <a:rPr lang="en-US" sz="2000" dirty="0" smtClean="0"/>
                  <a:t>(depends on number of vertexes)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77" y="1447800"/>
                <a:ext cx="4191000" cy="4955203"/>
              </a:xfrm>
              <a:prstGeom prst="rect">
                <a:avLst/>
              </a:prstGeom>
              <a:blipFill rotWithShape="1">
                <a:blip r:embed="rId6"/>
                <a:stretch>
                  <a:fillRect l="-1453" t="-616" b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Łącznik prostoliniowy 8"/>
          <p:cNvCxnSpPr/>
          <p:nvPr/>
        </p:nvCxnSpPr>
        <p:spPr>
          <a:xfrm flipH="1" flipV="1">
            <a:off x="152400" y="2658829"/>
            <a:ext cx="1676400" cy="541571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oliniowy 14"/>
          <p:cNvCxnSpPr/>
          <p:nvPr/>
        </p:nvCxnSpPr>
        <p:spPr>
          <a:xfrm flipH="1" flipV="1">
            <a:off x="304800" y="1676400"/>
            <a:ext cx="1524002" cy="15240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oliniowy 18"/>
          <p:cNvCxnSpPr/>
          <p:nvPr/>
        </p:nvCxnSpPr>
        <p:spPr>
          <a:xfrm flipH="1" flipV="1">
            <a:off x="609600" y="1143000"/>
            <a:ext cx="1219202" cy="20574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oliniowy 21"/>
          <p:cNvCxnSpPr/>
          <p:nvPr/>
        </p:nvCxnSpPr>
        <p:spPr>
          <a:xfrm flipH="1" flipV="1">
            <a:off x="1219200" y="1066800"/>
            <a:ext cx="609600" cy="21336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oliniowy 29"/>
          <p:cNvCxnSpPr/>
          <p:nvPr/>
        </p:nvCxnSpPr>
        <p:spPr>
          <a:xfrm flipH="1" flipV="1">
            <a:off x="1524000" y="1066800"/>
            <a:ext cx="304800" cy="21336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oliniowy 33"/>
          <p:cNvCxnSpPr/>
          <p:nvPr/>
        </p:nvCxnSpPr>
        <p:spPr>
          <a:xfrm flipH="1" flipV="1">
            <a:off x="152400" y="1219200"/>
            <a:ext cx="1676402" cy="19812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pole tekstowe 35"/>
              <p:cNvSpPr txBox="1"/>
              <p:nvPr/>
            </p:nvSpPr>
            <p:spPr>
              <a:xfrm>
                <a:off x="304800" y="2273392"/>
                <a:ext cx="457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pole tekstow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273392"/>
                <a:ext cx="45720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Łuk 36"/>
          <p:cNvSpPr/>
          <p:nvPr/>
        </p:nvSpPr>
        <p:spPr>
          <a:xfrm rot="16200000">
            <a:off x="630692" y="935493"/>
            <a:ext cx="2438401" cy="3310614"/>
          </a:xfrm>
          <a:prstGeom prst="arc">
            <a:avLst>
              <a:gd name="adj1" fmla="val 16115328"/>
              <a:gd name="adj2" fmla="val 20796212"/>
            </a:avLst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4876800"/>
            <a:ext cx="3901297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68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C:\Users\Morswin\Desktop\j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24" y="150367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Morswin\Desktop\j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24" y="150367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Morswin\Desktop\j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24" y="150367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Jacobian</a:t>
            </a:r>
            <a:r>
              <a:rPr lang="en-US" sz="2800" dirty="0"/>
              <a:t> </a:t>
            </a:r>
            <a:r>
              <a:rPr lang="en-US" sz="2800" dirty="0" smtClean="0"/>
              <a:t>Pattern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29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/>
          <p:cNvSpPr txBox="1"/>
          <p:nvPr/>
        </p:nvSpPr>
        <p:spPr>
          <a:xfrm>
            <a:off x="4993873" y="5504172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</a:t>
            </a:r>
            <a:r>
              <a:rPr lang="en-US" sz="2000" dirty="0" smtClean="0">
                <a:solidFill>
                  <a:srgbClr val="FF0000"/>
                </a:solidFill>
              </a:rPr>
              <a:t>joint conditions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pole tekstowe 12"/>
          <p:cNvSpPr txBox="1"/>
          <p:nvPr/>
        </p:nvSpPr>
        <p:spPr>
          <a:xfrm>
            <a:off x="4985349" y="5861836"/>
            <a:ext cx="323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</a:t>
            </a:r>
            <a:r>
              <a:rPr lang="en-US" sz="2000" dirty="0" smtClean="0">
                <a:solidFill>
                  <a:srgbClr val="00B050"/>
                </a:solidFill>
              </a:rPr>
              <a:t>backstress interactions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5023449" y="514436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FD discretization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1" y="1889530"/>
            <a:ext cx="3586163" cy="379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70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543800" cy="2593975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Improved </a:t>
            </a:r>
            <a:r>
              <a:rPr lang="en-US" sz="4400" b="1" dirty="0">
                <a:solidFill>
                  <a:srgbClr val="0070C0"/>
                </a:solidFill>
              </a:rPr>
              <a:t>single fracture PKN </a:t>
            </a:r>
            <a:r>
              <a:rPr lang="en-US" sz="4400" b="1" dirty="0" smtClean="0">
                <a:solidFill>
                  <a:srgbClr val="0070C0"/>
                </a:solidFill>
              </a:rPr>
              <a:t>model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4663249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317970"/>
            <a:ext cx="1451145" cy="153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Speeding up computations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152400" y="1295400"/>
            <a:ext cx="8077200" cy="48768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8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i="1" dirty="0" smtClean="0"/>
          </a:p>
        </p:txBody>
      </p:sp>
      <p:pic>
        <p:nvPicPr>
          <p:cNvPr id="1026" name="Picture 2" descr="C:\Users\Morswin\Desktop\jacobi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3505200"/>
            <a:ext cx="43942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Łącznik prosty ze strzałką 9"/>
          <p:cNvCxnSpPr/>
          <p:nvPr/>
        </p:nvCxnSpPr>
        <p:spPr>
          <a:xfrm flipH="1">
            <a:off x="5277707" y="4418688"/>
            <a:ext cx="937202" cy="167731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>
          <a:xfrm flipH="1" flipV="1">
            <a:off x="5300509" y="3886200"/>
            <a:ext cx="914400" cy="5324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/>
          <p:cNvSpPr txBox="1"/>
          <p:nvPr/>
        </p:nvSpPr>
        <p:spPr>
          <a:xfrm>
            <a:off x="6255607" y="4095522"/>
            <a:ext cx="140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times faster !!!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4" y="1079507"/>
            <a:ext cx="1604963" cy="161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pole tekstowe 23"/>
              <p:cNvSpPr txBox="1"/>
              <p:nvPr/>
            </p:nvSpPr>
            <p:spPr>
              <a:xfrm>
                <a:off x="67734" y="1098369"/>
                <a:ext cx="398674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0" algn="just">
                  <a:buNone/>
                </a:pPr>
                <a:r>
                  <a:rPr lang="en-US" sz="2000" dirty="0"/>
                  <a:t>R</a:t>
                </a:r>
                <a:r>
                  <a:rPr lang="en-US" sz="2000" dirty="0" smtClean="0"/>
                  <a:t>ecent </a:t>
                </a:r>
                <a:r>
                  <a:rPr lang="en-US" sz="2000" dirty="0"/>
                  <a:t>publications call for better CPU </a:t>
                </a:r>
                <a:r>
                  <a:rPr lang="en-US" sz="2000" dirty="0" smtClean="0"/>
                  <a:t>performance, so consider these two ideas:</a:t>
                </a:r>
              </a:p>
              <a:p>
                <a:pPr marL="114300" indent="0" algn="just">
                  <a:buNone/>
                </a:pPr>
                <a:endParaRPr lang="en-US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Work on </a:t>
                </a:r>
                <a:r>
                  <a:rPr lang="en-US" sz="2000" b="1" dirty="0" smtClean="0"/>
                  <a:t>several orders of </a:t>
                </a:r>
                <a:r>
                  <a:rPr lang="en-US" sz="2000" b="1" dirty="0"/>
                  <a:t>magnitude </a:t>
                </a:r>
                <a:r>
                  <a:rPr lang="en-US" sz="2000" dirty="0" smtClean="0"/>
                  <a:t>smaller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/>
                  <a:t>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 smtClean="0"/>
                  <a:t> matrix for fracture interactions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Parallelize code, one thread per each fracture.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pole tekstow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" y="1098369"/>
                <a:ext cx="3986740" cy="3970318"/>
              </a:xfrm>
              <a:prstGeom prst="rect">
                <a:avLst/>
              </a:prstGeom>
              <a:blipFill rotWithShape="1">
                <a:blip r:embed="rId7"/>
                <a:stretch>
                  <a:fillRect l="-1223" t="-768" r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rostokąt 17"/>
              <p:cNvSpPr/>
              <p:nvPr/>
            </p:nvSpPr>
            <p:spPr>
              <a:xfrm>
                <a:off x="4261706" y="2760363"/>
                <a:ext cx="20320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18 entries</a:t>
                </a:r>
                <a:endParaRPr lang="en-US" dirty="0"/>
              </a:p>
            </p:txBody>
          </p:sp>
        </mc:Choice>
        <mc:Fallback xmlns="">
          <p:sp>
            <p:nvSpPr>
              <p:cNvPr id="18" name="Prostoką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06" y="2760363"/>
                <a:ext cx="2032001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240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rostokąt 25"/>
              <p:cNvSpPr/>
              <p:nvPr/>
            </p:nvSpPr>
            <p:spPr>
              <a:xfrm>
                <a:off x="6409337" y="2775545"/>
                <a:ext cx="20202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40832 entries</a:t>
                </a:r>
                <a:endParaRPr lang="en-US" dirty="0"/>
              </a:p>
            </p:txBody>
          </p:sp>
        </mc:Choice>
        <mc:Fallback xmlns="">
          <p:sp>
            <p:nvSpPr>
              <p:cNvPr id="26" name="Prostoką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337" y="2775545"/>
                <a:ext cx="2020288" cy="646331"/>
              </a:xfrm>
              <a:prstGeom prst="rect">
                <a:avLst/>
              </a:prstGeom>
              <a:blipFill rotWithShape="1">
                <a:blip r:embed="rId9"/>
                <a:stretch>
                  <a:fillRect l="-241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006024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4023781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4682299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82" y="4006555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07" y="4024312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7" y="4663780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07" y="4682830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4" y="3927411"/>
            <a:ext cx="1530350" cy="13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Łącznik prosty ze strzałką 47"/>
          <p:cNvCxnSpPr/>
          <p:nvPr/>
        </p:nvCxnSpPr>
        <p:spPr>
          <a:xfrm flipV="1">
            <a:off x="2898944" y="5207539"/>
            <a:ext cx="301456" cy="56197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ze strzałką 49"/>
          <p:cNvCxnSpPr/>
          <p:nvPr/>
        </p:nvCxnSpPr>
        <p:spPr>
          <a:xfrm flipH="1" flipV="1">
            <a:off x="2362200" y="5083714"/>
            <a:ext cx="38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Łącznik prosty ze strzałką 51"/>
          <p:cNvCxnSpPr/>
          <p:nvPr/>
        </p:nvCxnSpPr>
        <p:spPr>
          <a:xfrm flipH="1" flipV="1">
            <a:off x="1447799" y="5207539"/>
            <a:ext cx="228601" cy="18097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ze strzałką 53"/>
          <p:cNvCxnSpPr/>
          <p:nvPr/>
        </p:nvCxnSpPr>
        <p:spPr>
          <a:xfrm flipH="1" flipV="1">
            <a:off x="801557" y="5272618"/>
            <a:ext cx="874843" cy="148749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:\Users\Morswin\Desktop\evvv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9" y="1040784"/>
            <a:ext cx="2424588" cy="18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841828"/>
            <a:ext cx="7791006" cy="5558972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2000" dirty="0" smtClean="0"/>
              <a:t>Fast and accurate PKN solver was built </a:t>
            </a:r>
          </a:p>
          <a:p>
            <a:r>
              <a:rPr lang="en-US" sz="2000" dirty="0" smtClean="0"/>
              <a:t>Crack closures can be handled</a:t>
            </a:r>
          </a:p>
          <a:p>
            <a:r>
              <a:rPr lang="en-US" sz="2000" dirty="0" smtClean="0"/>
              <a:t>This solver was expanded for </a:t>
            </a:r>
            <a:r>
              <a:rPr lang="en-US" sz="2000" dirty="0" err="1" smtClean="0"/>
              <a:t>multifracturing</a:t>
            </a:r>
            <a:r>
              <a:rPr lang="en-US" sz="2000" dirty="0"/>
              <a:t> </a:t>
            </a:r>
            <a:r>
              <a:rPr lang="en-US" sz="2000" dirty="0" smtClean="0"/>
              <a:t>with </a:t>
            </a:r>
            <a:r>
              <a:rPr lang="en-US" sz="2000" dirty="0" smtClean="0"/>
              <a:t>preexisting natural </a:t>
            </a:r>
            <a:r>
              <a:rPr lang="en-US" sz="2000" dirty="0" smtClean="0"/>
              <a:t>fractures.</a:t>
            </a:r>
          </a:p>
          <a:p>
            <a:r>
              <a:rPr lang="en-US" sz="2000" dirty="0" smtClean="0"/>
              <a:t>Fracture interactions were introduced (mimicking the real ones).</a:t>
            </a:r>
          </a:p>
          <a:p>
            <a:r>
              <a:rPr lang="en-US" sz="2000" dirty="0" smtClean="0"/>
              <a:t>Dramatic speed up can be achieved through some optimization.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riting code is at least as challenging as mathematical formulation.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ide range of scenarios can be tackled, various future case studies could be done.</a:t>
            </a:r>
          </a:p>
          <a:p>
            <a:r>
              <a:rPr lang="en-US" sz="2000" dirty="0" smtClean="0"/>
              <a:t>Fracture toughness will be included.</a:t>
            </a:r>
          </a:p>
          <a:p>
            <a:r>
              <a:rPr lang="en-US" sz="2000" dirty="0"/>
              <a:t>Fracture collision scenarios will be further enriched and </a:t>
            </a:r>
            <a:r>
              <a:rPr lang="en-US" sz="2000" dirty="0" smtClean="0"/>
              <a:t>calibrated</a:t>
            </a:r>
          </a:p>
          <a:p>
            <a:r>
              <a:rPr lang="en-US" sz="2000" dirty="0" smtClean="0"/>
              <a:t>Detailed description of this work with code should be published </a:t>
            </a:r>
            <a:r>
              <a:rPr lang="en-US" sz="2000" i="1" dirty="0" smtClean="0"/>
              <a:t>soon</a:t>
            </a:r>
            <a:r>
              <a:rPr lang="en-US" sz="2000" dirty="0" smtClean="0"/>
              <a:t>.</a:t>
            </a:r>
          </a:p>
          <a:p>
            <a:endParaRPr lang="en-US" sz="18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722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orswin\Videos\rzeszow_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4762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/>
          <p:cNvSpPr txBox="1">
            <a:spLocks/>
          </p:cNvSpPr>
          <p:nvPr/>
        </p:nvSpPr>
        <p:spPr>
          <a:xfrm>
            <a:off x="5581206" y="5537996"/>
            <a:ext cx="2667000" cy="1146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5000"/>
              </a:spcBef>
            </a:pPr>
            <a:r>
              <a:rPr lang="en-GB" sz="4400" b="1" dirty="0" smtClean="0">
                <a:solidFill>
                  <a:srgbClr val="0070C0"/>
                </a:solidFill>
              </a:rPr>
              <a:t>The End</a:t>
            </a:r>
            <a:endParaRPr lang="en-GB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4798472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Collision models</a:t>
            </a:r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657600"/>
            <a:ext cx="455441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27317" y="4971691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Dimitry</a:t>
            </a:r>
            <a:r>
              <a:rPr lang="en-US" dirty="0"/>
              <a:t> </a:t>
            </a:r>
            <a:r>
              <a:rPr lang="en-US" dirty="0" err="1"/>
              <a:t>Chuprakov</a:t>
            </a:r>
            <a:r>
              <a:rPr lang="en-US" dirty="0"/>
              <a:t>, Olga </a:t>
            </a:r>
            <a:r>
              <a:rPr lang="en-US" dirty="0" err="1"/>
              <a:t>Melchaeva</a:t>
            </a:r>
            <a:r>
              <a:rPr lang="en-US" dirty="0"/>
              <a:t> and</a:t>
            </a:r>
          </a:p>
          <a:p>
            <a:r>
              <a:rPr lang="en-US" dirty="0" err="1"/>
              <a:t>Romain</a:t>
            </a:r>
            <a:r>
              <a:rPr lang="en-US" dirty="0"/>
              <a:t> </a:t>
            </a:r>
            <a:r>
              <a:rPr lang="en-US" dirty="0" err="1" smtClean="0"/>
              <a:t>Prioul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“Hydraulic </a:t>
            </a:r>
            <a:r>
              <a:rPr lang="en-US" b="1" dirty="0"/>
              <a:t>Fracture Propagation Across a </a:t>
            </a:r>
            <a:r>
              <a:rPr lang="en-US" b="1" dirty="0" smtClean="0"/>
              <a:t>Weak Discontinuity </a:t>
            </a:r>
            <a:r>
              <a:rPr lang="en-US" b="1" dirty="0"/>
              <a:t>Controlled by Fluid </a:t>
            </a:r>
            <a:r>
              <a:rPr lang="en-US" b="1" dirty="0" smtClean="0"/>
              <a:t>Injection”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3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orswin\Videos\takieta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143000"/>
            <a:ext cx="7696200" cy="35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Interesting fracturing scenarios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152400" y="3505200"/>
            <a:ext cx="8077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Morswin\Videos\jakistam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572000"/>
            <a:ext cx="4419600" cy="195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/>
          <p:cNvSpPr/>
          <p:nvPr/>
        </p:nvSpPr>
        <p:spPr>
          <a:xfrm>
            <a:off x="85724" y="4572000"/>
            <a:ext cx="3952876" cy="977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ole tekstowe 7"/>
          <p:cNvSpPr txBox="1"/>
          <p:nvPr/>
        </p:nvSpPr>
        <p:spPr>
          <a:xfrm>
            <a:off x="105852" y="3906328"/>
            <a:ext cx="5857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With these performance improvements, </a:t>
            </a:r>
          </a:p>
          <a:p>
            <a:r>
              <a:rPr lang="en-US" sz="2000" dirty="0" smtClean="0"/>
              <a:t>even larger structures can be handled in </a:t>
            </a:r>
            <a:r>
              <a:rPr lang="en-US" sz="2000" i="1" dirty="0" smtClean="0"/>
              <a:t>real time</a:t>
            </a:r>
          </a:p>
          <a:p>
            <a:r>
              <a:rPr lang="en-US" sz="2000" dirty="0" smtClean="0"/>
              <a:t>	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086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/>
          <p:cNvGrpSpPr/>
          <p:nvPr/>
        </p:nvGrpSpPr>
        <p:grpSpPr>
          <a:xfrm>
            <a:off x="4454226" y="1373978"/>
            <a:ext cx="3429000" cy="2571750"/>
            <a:chOff x="752042" y="1628955"/>
            <a:chExt cx="6695642" cy="5096054"/>
          </a:xfrm>
        </p:grpSpPr>
        <p:pic>
          <p:nvPicPr>
            <p:cNvPr id="6" name="Picture 2" descr="C:\Source\j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42" y="4153259"/>
              <a:ext cx="3429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Source\j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684" y="4153259"/>
              <a:ext cx="3429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Source\j3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628955"/>
              <a:ext cx="3429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Łącznik prostoliniowy 8"/>
            <p:cNvCxnSpPr/>
            <p:nvPr/>
          </p:nvCxnSpPr>
          <p:spPr>
            <a:xfrm>
              <a:off x="4168821" y="1828800"/>
              <a:ext cx="12221" cy="20574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ze strzałką 9"/>
            <p:cNvCxnSpPr/>
            <p:nvPr/>
          </p:nvCxnSpPr>
          <p:spPr>
            <a:xfrm flipH="1">
              <a:off x="3048000" y="3429000"/>
              <a:ext cx="485342" cy="838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ze strzałką 10"/>
            <p:cNvCxnSpPr/>
            <p:nvPr/>
          </p:nvCxnSpPr>
          <p:spPr>
            <a:xfrm>
              <a:off x="4724400" y="3429000"/>
              <a:ext cx="533400" cy="838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7620000" cy="5257800"/>
              </a:xfrm>
            </p:spPr>
            <p:txBody>
              <a:bodyPr>
                <a:normAutofit/>
              </a:bodyPr>
              <a:lstStyle/>
              <a:p>
                <a:endParaRPr lang="en-US" sz="1800" dirty="0" smtClean="0"/>
              </a:p>
              <a:p>
                <a:r>
                  <a:rPr lang="en-US" sz="1800" dirty="0" smtClean="0"/>
                  <a:t>Split benchmark into pipe and crack segment</a:t>
                </a:r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dirty="0" smtClean="0"/>
                  <a:t>Try simple geometries</a:t>
                </a:r>
              </a:p>
              <a:p>
                <a:endParaRPr lang="en-US" sz="1800" dirty="0" smtClean="0"/>
              </a:p>
              <a:p>
                <a:pPr marL="114300" indent="0">
                  <a:buNone/>
                </a:pPr>
                <a:endParaRPr lang="en-US" sz="1800" dirty="0"/>
              </a:p>
              <a:p>
                <a:pPr marL="114300" indent="0">
                  <a:buNone/>
                </a:pPr>
                <a:endParaRPr lang="en-US" sz="1800" dirty="0" smtClean="0"/>
              </a:p>
              <a:p>
                <a:pPr marL="114300" indent="0">
                  <a:buNone/>
                </a:pPr>
                <a:endParaRPr lang="en-US" sz="1800" dirty="0" smtClean="0"/>
              </a:p>
              <a:p>
                <a:pPr marL="114300" indent="0">
                  <a:buNone/>
                </a:pPr>
                <a:endParaRPr lang="en-US" sz="1800" dirty="0" smtClean="0"/>
              </a:p>
              <a:p>
                <a:r>
                  <a:rPr lang="en-US" sz="1800" dirty="0" smtClean="0"/>
                  <a:t>Check the total fluid balance</a:t>
                </a:r>
              </a:p>
              <a:p>
                <a:endParaRPr lang="en-US" sz="18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r>
                            <a:rPr lang="en-US" sz="1600" i="1">
                              <a:latin typeface="Cambria Math"/>
                            </a:rPr>
                            <m:t>𝑤</m:t>
                          </m:r>
                        </m:e>
                      </m:nary>
                      <m:r>
                        <a:rPr lang="en-US" sz="16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∗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)</m:t>
                      </m:r>
                      <m:r>
                        <a:rPr lang="en-US" sz="1600" i="1">
                          <a:latin typeface="Cambria Math"/>
                        </a:rPr>
                        <m:t>𝑑𝑥</m:t>
                      </m:r>
                      <m:r>
                        <a:rPr lang="en-US" sz="1600" i="1">
                          <a:latin typeface="Cambria Math"/>
                        </a:rPr>
                        <m:t> −</m:t>
                      </m:r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sz="1600" i="1"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𝑑𝑡𝑑𝑥</m:t>
                              </m:r>
                            </m:e>
                          </m:nary>
                          <m:r>
                            <a:rPr lang="en-US" sz="16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7620000" cy="5257800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How to test if the produced results are valid ?</a:t>
            </a:r>
            <a:endParaRPr lang="en-US" sz="2800" dirty="0"/>
          </a:p>
        </p:txBody>
      </p:sp>
      <p:cxnSp>
        <p:nvCxnSpPr>
          <p:cNvPr id="13" name="Łącznik prostoliniowy 12"/>
          <p:cNvCxnSpPr/>
          <p:nvPr/>
        </p:nvCxnSpPr>
        <p:spPr>
          <a:xfrm>
            <a:off x="1170388" y="4127572"/>
            <a:ext cx="1524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trzałka w dół 13"/>
          <p:cNvSpPr/>
          <p:nvPr/>
        </p:nvSpPr>
        <p:spPr>
          <a:xfrm>
            <a:off x="946820" y="3822592"/>
            <a:ext cx="381000" cy="24627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 w dół 14"/>
          <p:cNvSpPr/>
          <p:nvPr/>
        </p:nvSpPr>
        <p:spPr>
          <a:xfrm rot="10800000">
            <a:off x="2503888" y="3795365"/>
            <a:ext cx="381000" cy="24627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/>
              <p:cNvSpPr txBox="1"/>
              <p:nvPr/>
            </p:nvSpPr>
            <p:spPr>
              <a:xfrm>
                <a:off x="884657" y="3423538"/>
                <a:ext cx="465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pole tekstow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57" y="3423538"/>
                <a:ext cx="465448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2375101" y="3426033"/>
                <a:ext cx="63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01" y="3426033"/>
                <a:ext cx="63857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fld id="{03B082C3-0142-44F5-8F8D-1ADBA6DF2A7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84" y="2195631"/>
            <a:ext cx="2809875" cy="437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Interesting fracturing scenarios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36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Piotrek\el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92390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iotrek\el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38555"/>
            <a:ext cx="3920297" cy="29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57200" y="1417162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Now consider this coupled array with neighboring fracture influence </a:t>
            </a:r>
            <a:r>
              <a:rPr lang="en-US" sz="2000" b="1" dirty="0" smtClean="0"/>
              <a:t>enabled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053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Morswin\Desktop\Prezentacja\nice_PKN_cr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90761"/>
            <a:ext cx="5534498" cy="448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PKN model geometry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4</a:t>
            </a:fld>
            <a:endParaRPr lang="en-US"/>
          </a:p>
        </p:txBody>
      </p:sp>
      <p:pic>
        <p:nvPicPr>
          <p:cNvPr id="5123" name="Picture 3" descr="C:\Users\Morswin\Desktop\Prezentacja\ql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23653"/>
            <a:ext cx="4343399" cy="29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31468" y="2100487"/>
            <a:ext cx="1844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constant </a:t>
            </a:r>
            <a:r>
              <a:rPr lang="en-US" dirty="0" smtClean="0"/>
              <a:t>fracture </a:t>
            </a:r>
          </a:p>
          <a:p>
            <a:pPr algn="ctr"/>
            <a:r>
              <a:rPr lang="en-US" dirty="0" smtClean="0"/>
              <a:t>height 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85045" y="2570352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393149" y="1321429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racture length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21162" y="1679499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90811" y="5813941"/>
            <a:ext cx="12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rack width</a:t>
            </a:r>
            <a:endParaRPr lang="en-GB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583893" y="5486400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63098" y="5024735"/>
                <a:ext cx="251633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342900"/>
                <a:r>
                  <a:rPr lang="en-US" dirty="0" smtClean="0"/>
                  <a:t>Injection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indent="-342900"/>
                <a:r>
                  <a:rPr lang="en-US" dirty="0"/>
                  <a:t>fluid flow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𝑞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indent="-342900"/>
                <a:r>
                  <a:rPr lang="en-US" dirty="0" smtClean="0"/>
                  <a:t>leak </a:t>
                </a:r>
                <a:r>
                  <a:rPr lang="en-US" dirty="0"/>
                  <a:t>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98" y="5024735"/>
                <a:ext cx="251633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193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457200" y="1182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Named after Perkins, Kern and </a:t>
            </a:r>
            <a:r>
              <a:rPr lang="en-US" dirty="0" err="1" smtClean="0"/>
              <a:t>Nordgren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PKN problem formulation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7620000" cy="4800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2600" b="1" i="1" dirty="0"/>
                  <a:t>E</a:t>
                </a:r>
                <a:r>
                  <a:rPr lang="en-US" sz="2600" b="1" i="1" dirty="0" smtClean="0"/>
                  <a:t>lasticity equation 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	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𝑝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r>
                      <a:rPr lang="en-US" sz="2600" i="1">
                        <a:latin typeface="Cambria Math"/>
                      </a:rPr>
                      <m:t>𝑘𝑤</m:t>
                    </m:r>
                    <m:r>
                      <a:rPr lang="en-US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 smtClean="0"/>
                  <a:t> 		    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𝑘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</a:rPr>
                          <m:t>𝜋</m:t>
                        </m:r>
                        <m:r>
                          <a:rPr lang="en-US" sz="2600" i="1">
                            <a:latin typeface="Cambria Math"/>
                          </a:rPr>
                          <m:t>h</m:t>
                        </m:r>
                      </m:den>
                    </m:f>
                    <m:f>
                      <m:fPr>
                        <m:ctrlPr>
                          <a:rPr lang="en-US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sz="2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/>
                  <a:t> </a:t>
                </a:r>
                <a:endParaRPr lang="en-US" sz="2600" dirty="0" smtClean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b="1" i="1" dirty="0" smtClean="0"/>
                  <a:t>Lubrication  equation: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6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𝑘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𝑀</m:t>
                          </m:r>
                        </m:den>
                      </m:f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60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6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b="1" i="1" dirty="0"/>
                  <a:t>B</a:t>
                </a:r>
                <a:r>
                  <a:rPr lang="en-US" sz="2600" b="1" i="1" dirty="0" smtClean="0"/>
                  <a:t>oundary conditions: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𝑤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=0,  </m:t>
                      </m:r>
                      <m:r>
                        <a:rPr lang="en-US" sz="2600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600" b="0" dirty="0" smtClean="0"/>
              </a:p>
              <a:p>
                <a:pPr marL="0" indent="0">
                  <a:buNone/>
                </a:pPr>
                <a:endParaRPr lang="en-US" sz="2600" b="0" dirty="0" smtClean="0"/>
              </a:p>
              <a:p>
                <a:pPr marL="0" indent="0">
                  <a:buNone/>
                </a:pPr>
                <a:r>
                  <a:rPr lang="en-US" sz="2600" b="1" i="1" dirty="0"/>
                  <a:t>I</a:t>
                </a:r>
                <a:r>
                  <a:rPr lang="en-US" sz="2600" b="1" i="1" dirty="0" smtClean="0"/>
                  <a:t>nitial conditions: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𝑤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0,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𝑥</m:t>
                      </m:r>
                      <m:r>
                        <a:rPr lang="en-US" sz="2600" b="0" i="1" smtClean="0">
                          <a:latin typeface="Cambria Math"/>
                        </a:rPr>
                        <m:t>∈(0,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7620000" cy="4800600"/>
              </a:xfrm>
              <a:blipFill rotWithShape="1">
                <a:blip r:embed="rId2"/>
                <a:stretch>
                  <a:fillRect l="-640" t="-1650" b="-15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1835357"/>
            <a:ext cx="1371600" cy="656538"/>
            <a:chOff x="2636520" y="4343400"/>
            <a:chExt cx="15041880" cy="1327759"/>
          </a:xfrm>
        </p:grpSpPr>
        <p:sp>
          <p:nvSpPr>
            <p:cNvPr id="5" name="TextBox 4"/>
            <p:cNvSpPr txBox="1"/>
            <p:nvPr/>
          </p:nvSpPr>
          <p:spPr>
            <a:xfrm>
              <a:off x="2636520" y="4924235"/>
              <a:ext cx="15041880" cy="74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</a:rPr>
                <a:t>et pressure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307840" y="4343400"/>
              <a:ext cx="2626352" cy="6324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/>
          <p:cNvGrpSpPr/>
          <p:nvPr/>
        </p:nvGrpSpPr>
        <p:grpSpPr>
          <a:xfrm>
            <a:off x="3507463" y="4370324"/>
            <a:ext cx="3581400" cy="829900"/>
            <a:chOff x="3352800" y="4441304"/>
            <a:chExt cx="3581400" cy="829900"/>
          </a:xfrm>
        </p:grpSpPr>
        <p:sp>
          <p:nvSpPr>
            <p:cNvPr id="16" name="TextBox 4"/>
            <p:cNvSpPr txBox="1"/>
            <p:nvPr/>
          </p:nvSpPr>
          <p:spPr>
            <a:xfrm>
              <a:off x="3733800" y="4901872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Moving boundary (crack tip)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Oval 6"/>
            <p:cNvSpPr/>
            <p:nvPr/>
          </p:nvSpPr>
          <p:spPr>
            <a:xfrm>
              <a:off x="3352800" y="4441304"/>
              <a:ext cx="35814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5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Considered leak-off regimes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257800"/>
              </a:xfrm>
            </p:spPr>
            <p:txBody>
              <a:bodyPr>
                <a:normAutofit/>
              </a:bodyPr>
              <a:lstStyle/>
              <a:p>
                <a:pPr indent="-342900"/>
                <a:endParaRPr lang="en-US" sz="2000" dirty="0" smtClean="0"/>
              </a:p>
              <a:p>
                <a:pPr indent="-342900"/>
                <a:r>
                  <a:rPr lang="en-US" sz="2000" dirty="0" smtClean="0"/>
                  <a:t>Zero leak-off case (impermeable rock)</a:t>
                </a:r>
              </a:p>
              <a:p>
                <a:pPr indent="-342900"/>
                <a:r>
                  <a:rPr lang="en-US" sz="2000" dirty="0" smtClean="0"/>
                  <a:t>Leak-off bounded near the crack tip</a:t>
                </a:r>
              </a:p>
              <a:p>
                <a:pPr indent="-342900"/>
                <a:r>
                  <a:rPr lang="en-US" sz="2000" dirty="0" smtClean="0"/>
                  <a:t>Generalized Carter law (singular leak-off)</a:t>
                </a:r>
              </a:p>
              <a:p>
                <a:pPr marL="0" indent="0">
                  <a:buNone/>
                </a:pPr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/>
                        </a:rPr>
                        <m:t>,   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 smtClean="0"/>
                  <a:t> -  time at which the fracture tip reaches point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GB" sz="2000" b="0" i="0" smtClean="0">
                        <a:latin typeface="Cambria Math"/>
                      </a:rPr>
                      <m:t>:</m:t>
                    </m:r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:endParaRPr lang="en-US" sz="2000" b="0" dirty="0" smtClean="0"/>
              </a:p>
              <a:p>
                <a:pPr indent="-342900"/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𝜏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𝑥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defines the exposure time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257800"/>
              </a:xfrm>
              <a:blipFill rotWithShape="1">
                <a:blip r:embed="rId2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8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Normalization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7924800" cy="487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0" dirty="0" smtClean="0"/>
                  <a:t>Dimensionless variables :</a:t>
                </a:r>
              </a:p>
              <a:p>
                <a:pPr marL="0" indent="0">
                  <a:buNone/>
                </a:pPr>
                <a:endParaRPr lang="en-US" sz="14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𝑀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/>
                                </a:rPr>
                                <m:t>∗</m:t>
                              </m:r>
                            </m:sub>
                            <m:sup/>
                          </m:sSubSup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𝑉</m:t>
                      </m:r>
                      <m:r>
                        <a:rPr lang="en-US" sz="1800" b="0" i="1" smtClean="0">
                          <a:latin typeface="Cambria Math"/>
                        </a:rPr>
                        <m:t>(</m:t>
                      </m:r>
                      <m:r>
                        <a:rPr lang="en-US" sz="1800" b="0" i="1" smtClean="0">
                          <a:latin typeface="Cambria Math"/>
                        </a:rPr>
                        <m:t>𝑡</m:t>
                      </m:r>
                      <m:r>
                        <a:rPr lang="en-US" sz="1800" b="0" i="1" smtClean="0">
                          <a:latin typeface="Cambria Math"/>
                        </a:rPr>
                        <m:t>,</m:t>
                      </m:r>
                      <m:r>
                        <a:rPr lang="en-US" sz="1800" b="0" i="1" smtClean="0">
                          <a:latin typeface="Cambria Math"/>
                        </a:rPr>
                        <m:t>𝑥</m:t>
                      </m:r>
                      <m:r>
                        <a:rPr lang="en-US" sz="1800" b="0" i="1" smtClean="0">
                          <a:latin typeface="Cambria Math"/>
                        </a:rPr>
                        <m:t>),  </m:t>
                      </m:r>
                      <m:r>
                        <a:rPr lang="en-US" sz="1800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dirty="0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dirty="0" smtClean="0">
                              <a:latin typeface="Cambria Math"/>
                            </a:rPr>
                            <m:t>)=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285750" indent="-285750"/>
                <a:r>
                  <a:rPr lang="en-US" sz="2000" b="1" dirty="0" smtClean="0">
                    <a:solidFill>
                      <a:srgbClr val="0070C0"/>
                    </a:solidFill>
                  </a:rPr>
                  <a:t>Fixed spatial domain    </a:t>
                </a:r>
                <a:r>
                  <a:rPr lang="en-US" sz="2000" b="0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∈[0,1]</m:t>
                    </m:r>
                    <m:r>
                      <a:rPr lang="en-GB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b="0" dirty="0" smtClean="0">
                    <a:solidFill>
                      <a:schemeClr val="tx1"/>
                    </a:solidFill>
                  </a:rPr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:r>
                  <a:rPr lang="en-US" sz="1600" i="1" dirty="0" smtClean="0"/>
                  <a:t>For </a:t>
                </a:r>
                <a:r>
                  <a:rPr lang="en-US" sz="1600" i="1" dirty="0"/>
                  <a:t>convenience the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/>
                      </a:rPr>
                      <m:t> </m:t>
                    </m:r>
                    <m:r>
                      <a:rPr lang="en-US" sz="1600" i="1" dirty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sz="1600" i="1" dirty="0"/>
                  <a:t> </a:t>
                </a:r>
                <a:r>
                  <a:rPr lang="en-US" sz="1600" i="1" dirty="0" smtClean="0"/>
                  <a:t>sign </a:t>
                </a:r>
              </a:p>
              <a:p>
                <a:pPr marL="0" indent="0">
                  <a:buNone/>
                </a:pPr>
                <a:r>
                  <a:rPr lang="en-US" sz="1600" i="1" dirty="0"/>
                  <a:t>w</a:t>
                </a:r>
                <a:r>
                  <a:rPr lang="en-US" sz="1600" i="1" dirty="0" smtClean="0"/>
                  <a:t>ill be omitted </a:t>
                </a:r>
                <a:r>
                  <a:rPr lang="en-US" sz="1600" i="1" dirty="0"/>
                  <a:t>form now </a:t>
                </a:r>
                <a:r>
                  <a:rPr lang="en-US" sz="1600" i="1" dirty="0" smtClean="0"/>
                  <a:t>on.</a:t>
                </a:r>
                <a:endParaRPr lang="en-US" sz="1600" i="1" dirty="0"/>
              </a:p>
              <a:p>
                <a:pPr marL="0" indent="0">
                  <a:buNone/>
                </a:pPr>
                <a:endParaRPr lang="en-US" sz="20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7924800" cy="4876800"/>
              </a:xfrm>
              <a:blipFill rotWithShape="1">
                <a:blip r:embed="rId2"/>
                <a:stretch>
                  <a:fillRect l="-769" t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a 6"/>
          <p:cNvSpPr/>
          <p:nvPr/>
        </p:nvSpPr>
        <p:spPr>
          <a:xfrm>
            <a:off x="1524000" y="1828800"/>
            <a:ext cx="1447800" cy="8382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92D050"/>
              </a:solidFill>
            </a:endParaRPr>
          </a:p>
        </p:txBody>
      </p:sp>
      <p:sp>
        <p:nvSpPr>
          <p:cNvPr id="21" name="pole tekstowe 20"/>
          <p:cNvSpPr txBox="1"/>
          <p:nvPr/>
        </p:nvSpPr>
        <p:spPr>
          <a:xfrm>
            <a:off x="4724400" y="4419600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Excessive normalization may become an issue with many fractures.  </a:t>
            </a:r>
          </a:p>
        </p:txBody>
      </p:sp>
    </p:spTree>
    <p:extLst>
      <p:ext uri="{BB962C8B-B14F-4D97-AF65-F5344CB8AC3E}">
        <p14:creationId xmlns:p14="http://schemas.microsoft.com/office/powerpoint/2010/main" val="31424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920" y="38462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Normalized formulation in different variables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4102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 smtClean="0"/>
                  <a:t>Improvements considered:  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z="1800" dirty="0" smtClean="0"/>
                  <a:t> – the straightforward usage of crack width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99"/>
                        </a:solidFill>
                        <a:latin typeface="Cambria Math"/>
                      </a:rPr>
                      <m:t>𝑈</m:t>
                    </m:r>
                  </m:oMath>
                </a14:m>
                <a:r>
                  <a:rPr lang="en-US" sz="1800" dirty="0" smtClean="0">
                    <a:solidFill>
                      <a:srgbClr val="000099"/>
                    </a:solidFill>
                  </a:rPr>
                  <a:t> – proposed </a:t>
                </a:r>
                <a:r>
                  <a:rPr lang="en-US" sz="1800" dirty="0">
                    <a:solidFill>
                      <a:srgbClr val="000099"/>
                    </a:solidFill>
                  </a:rPr>
                  <a:t>by </a:t>
                </a:r>
                <a:r>
                  <a:rPr lang="en-US" sz="1800" dirty="0" err="1" smtClean="0">
                    <a:solidFill>
                      <a:srgbClr val="000099"/>
                    </a:solidFill>
                  </a:rPr>
                  <a:t>Linkov</a:t>
                </a:r>
                <a:r>
                  <a:rPr lang="en-US" sz="1800" dirty="0" smtClean="0">
                    <a:solidFill>
                      <a:srgbClr val="000099"/>
                    </a:solidFill>
                  </a:rPr>
                  <a:t> (2011), (for PKN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99"/>
                        </a:solidFill>
                        <a:latin typeface="Cambria Math"/>
                      </a:rPr>
                      <m:t>𝑈</m:t>
                    </m:r>
                    <m:r>
                      <a:rPr lang="en-US" sz="1800" b="0" i="1" smtClean="0">
                        <a:solidFill>
                          <a:srgbClr val="000099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GB" sz="1800" b="0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>
                  <a:solidFill>
                    <a:srgbClr val="000099"/>
                  </a:solidFill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99"/>
                        </a:solidFill>
                        <a:latin typeface="Cambria Math"/>
                      </a:rPr>
                      <m:t>Ω</m:t>
                    </m:r>
                  </m:oMath>
                </a14:m>
                <a:r>
                  <a:rPr lang="en-US" sz="1800" dirty="0" smtClean="0">
                    <a:solidFill>
                      <a:srgbClr val="000099"/>
                    </a:solidFill>
                  </a:rPr>
                  <a:t> – volume of crack cross section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99"/>
                        </a:solidFill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rgbClr val="000099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1</m:t>
                        </m:r>
                      </m:sup>
                      <m:e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𝑤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d</m:t>
                        </m:r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𝜉</m:t>
                        </m:r>
                      </m:e>
                    </m:nary>
                  </m:oMath>
                </a14:m>
                <a:endParaRPr lang="en-US" sz="1800" dirty="0" smtClean="0"/>
              </a:p>
              <a:p>
                <a:pPr marL="285750" indent="-285750"/>
                <a:r>
                  <a:rPr lang="en-US" sz="1800" dirty="0" smtClean="0">
                    <a:solidFill>
                      <a:srgbClr val="C00000"/>
                    </a:solidFill>
                  </a:rPr>
                  <a:t>Improved</a:t>
                </a:r>
                <a:r>
                  <a:rPr lang="en-US" sz="1800" dirty="0">
                    <a:solidFill>
                      <a:srgbClr val="C00000"/>
                    </a:solidFill>
                  </a:rPr>
                  <a:t> FD </a:t>
                </a:r>
                <a:r>
                  <a:rPr lang="en-US" sz="1800" dirty="0" smtClean="0">
                    <a:solidFill>
                      <a:srgbClr val="C00000"/>
                    </a:solidFill>
                  </a:rPr>
                  <a:t>formulation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𝑤</m:t>
                    </m:r>
                  </m:oMath>
                </a14:m>
                <a:r>
                  <a:rPr lang="en-US" sz="1800" dirty="0" smtClean="0">
                    <a:solidFill>
                      <a:srgbClr val="C00000"/>
                    </a:solidFill>
                  </a:rPr>
                  <a:t> </a:t>
                </a:r>
                <a:endParaRPr lang="en-US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1200" b="1" i="1" dirty="0"/>
              </a:p>
              <a:p>
                <a:pPr marL="0" indent="0">
                  <a:buNone/>
                </a:pPr>
                <a:r>
                  <a:rPr lang="en-US" sz="1800" b="1" i="1" dirty="0" smtClean="0"/>
                  <a:t>Spatial </a:t>
                </a:r>
                <a:r>
                  <a:rPr lang="en-US" sz="1800" b="1" i="1" dirty="0"/>
                  <a:t>discretization of the governing </a:t>
                </a:r>
                <a:r>
                  <a:rPr lang="en-US" sz="1800" b="1" i="1" dirty="0" smtClean="0"/>
                  <a:t>PDEs</a:t>
                </a:r>
                <a:r>
                  <a:rPr lang="en-US" sz="1800" dirty="0" smtClean="0"/>
                  <a:t>, yields following operators:</a:t>
                </a:r>
              </a:p>
              <a:p>
                <a:pPr marL="0" indent="0">
                  <a:buNone/>
                </a:pPr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sz="180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𝑈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+3</m:t>
                          </m:r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800" i="1">
                          <a:latin typeface="Cambria Math"/>
                        </a:rPr>
                        <m:t>−3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</m:e>
                        <m: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/>
                                        </a:rPr>
                                        <m:t>Ω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64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81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b="1" i="1" dirty="0"/>
              </a:p>
              <a:p>
                <a:pPr marL="0" indent="0">
                  <a:buNone/>
                </a:pPr>
                <a:endParaRPr lang="en-US" sz="1800" b="1" i="1" dirty="0" smtClean="0"/>
              </a:p>
              <a:p>
                <a:pPr marL="0" indent="0">
                  <a:buNone/>
                </a:pPr>
                <a:endParaRPr lang="en-US" sz="1800" b="1" i="1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410200"/>
              </a:xfrm>
              <a:blipFill rotWithShape="1">
                <a:blip r:embed="rId2"/>
                <a:stretch>
                  <a:fillRect l="-640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8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wias klamrowy zamykający 4"/>
          <p:cNvSpPr/>
          <p:nvPr/>
        </p:nvSpPr>
        <p:spPr>
          <a:xfrm>
            <a:off x="6172200" y="1965709"/>
            <a:ext cx="719897" cy="777492"/>
          </a:xfrm>
          <a:prstGeom prst="rightBrace">
            <a:avLst/>
          </a:prstGeom>
          <a:ln w="190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6903599" y="203128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proper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Speed Equation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543800" cy="53340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 smtClean="0"/>
                  <a:t>Particle velocity:</a:t>
                </a:r>
                <a:endParaRPr lang="en-US" sz="18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i="1" dirty="0" smtClean="0"/>
                  <a:t>Speed Equation - </a:t>
                </a:r>
                <a:r>
                  <a:rPr lang="en-US" sz="1800" i="1" dirty="0" smtClean="0"/>
                  <a:t>no lag and invasive zone assumption</a:t>
                </a:r>
                <a:r>
                  <a:rPr lang="en-US" sz="1800" dirty="0" smtClean="0"/>
                  <a:t>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1800" dirty="0" smtClean="0">
                    <a:solidFill>
                      <a:srgbClr val="000099"/>
                    </a:solidFill>
                  </a:rPr>
                  <a:t>proposed </a:t>
                </a:r>
                <a:r>
                  <a:rPr lang="en-US" sz="1800" dirty="0">
                    <a:solidFill>
                      <a:srgbClr val="000099"/>
                    </a:solidFill>
                  </a:rPr>
                  <a:t>and used by </a:t>
                </a:r>
                <a:r>
                  <a:rPr lang="en-US" sz="1800" dirty="0" smtClean="0">
                    <a:solidFill>
                      <a:srgbClr val="000099"/>
                    </a:solidFill>
                  </a:rPr>
                  <a:t>Kemp (1989) but overlooked for years…</a:t>
                </a:r>
                <a:endParaRPr lang="en-US" sz="1800" dirty="0">
                  <a:solidFill>
                    <a:srgbClr val="000099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 smtClean="0"/>
                  <a:t>Additional operator is now obtained: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GB" sz="1800" i="1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,</m:t>
                      </m:r>
                      <m:r>
                        <a:rPr lang="en-GB" sz="180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,</m:t>
                      </m:r>
                      <m:r>
                        <a:rPr lang="en-GB" sz="1800">
                          <a:latin typeface="Cambria Math"/>
                        </a:rPr>
                        <m:t>    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128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800" dirty="0" smtClean="0"/>
                  <a:t>Full ODEs system is solved </a:t>
                </a:r>
                <a:r>
                  <a:rPr lang="en-US" sz="1800" dirty="0"/>
                  <a:t>using MATLAB ODE15s </a:t>
                </a:r>
                <a:r>
                  <a:rPr lang="en-US" sz="1800" dirty="0" smtClean="0"/>
                  <a:t>for </a:t>
                </a:r>
                <a:r>
                  <a:rPr lang="en-US" sz="1800" b="1" i="1" dirty="0"/>
                  <a:t>stiff </a:t>
                </a:r>
                <a:r>
                  <a:rPr lang="en-US" sz="1800" dirty="0" smtClean="0"/>
                  <a:t>problems: 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543800" cy="5334000"/>
              </a:xfrm>
              <a:blipFill rotWithShape="1">
                <a:blip r:embed="rId2"/>
                <a:stretch>
                  <a:fillRect l="-646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9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/>
              <p:cNvSpPr/>
              <p:nvPr/>
            </p:nvSpPr>
            <p:spPr>
              <a:xfrm>
                <a:off x="3457755" y="5825318"/>
                <a:ext cx="1450205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={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Prostoką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755" y="5825318"/>
                <a:ext cx="1450205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zyleganie">
  <a:themeElements>
    <a:clrScheme name="Przylegani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Pakiet 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zylegani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6212</TotalTime>
  <Words>2330</Words>
  <Application>Microsoft Office PowerPoint</Application>
  <PresentationFormat>Pokaz na ekranie (4:3)</PresentationFormat>
  <Paragraphs>379</Paragraphs>
  <Slides>36</Slides>
  <Notes>3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37" baseType="lpstr">
      <vt:lpstr>Przyleganie</vt:lpstr>
      <vt:lpstr>New multifracuring model build on improved PKN formulation.</vt:lpstr>
      <vt:lpstr>Prezentacja programu PowerPoint</vt:lpstr>
      <vt:lpstr>Improved single fracture PKN model</vt:lpstr>
      <vt:lpstr>PKN model geometry</vt:lpstr>
      <vt:lpstr>PKN problem formulation</vt:lpstr>
      <vt:lpstr>Considered leak-off regimes</vt:lpstr>
      <vt:lpstr>Normalization</vt:lpstr>
      <vt:lpstr>Normalized formulation in different variables</vt:lpstr>
      <vt:lpstr>Speed Equation</vt:lpstr>
      <vt:lpstr>Accuracy of the single fracture PKN approach</vt:lpstr>
      <vt:lpstr>Is this enough for multifracturing ?</vt:lpstr>
      <vt:lpstr>Possible crack closure –  initial conditions vs other parameters</vt:lpstr>
      <vt:lpstr>Handling closing fractures, large leak off values</vt:lpstr>
      <vt:lpstr>Handling closing fractures, negative pumping</vt:lpstr>
      <vt:lpstr>Handling closing fractures, negative pumping</vt:lpstr>
      <vt:lpstr>Testing against real life data</vt:lpstr>
      <vt:lpstr>Multifracturing model  build on PKN formulation</vt:lpstr>
      <vt:lpstr>What  is “Multifracturing” ?</vt:lpstr>
      <vt:lpstr>What do I mean by  “Multifracturing”</vt:lpstr>
      <vt:lpstr>PKN “Pipe” , Junctions and Concrete pipes</vt:lpstr>
      <vt:lpstr>How to make it stick together ?</vt:lpstr>
      <vt:lpstr>A little on technical implementation details</vt:lpstr>
      <vt:lpstr>How well does it work so far ?</vt:lpstr>
      <vt:lpstr>Crack collisions and splits</vt:lpstr>
      <vt:lpstr>Fracture interactions and implementation challenges</vt:lpstr>
      <vt:lpstr>Backstress fracture interactions</vt:lpstr>
      <vt:lpstr>How to find σ_l ?</vt:lpstr>
      <vt:lpstr>How to find σ_l ?                      2D visibility problem</vt:lpstr>
      <vt:lpstr>Jacobian Pattern</vt:lpstr>
      <vt:lpstr>Speeding up computations</vt:lpstr>
      <vt:lpstr>Conclusions</vt:lpstr>
      <vt:lpstr>Prezentacja programu PowerPoint</vt:lpstr>
      <vt:lpstr>Collision models</vt:lpstr>
      <vt:lpstr>Interesting fracturing scenarios</vt:lpstr>
      <vt:lpstr>How to test if the produced results are valid ?</vt:lpstr>
      <vt:lpstr>Interesting fracturing scenarios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PKN model of hydrofracturing for various fluid flow regimes:   Numerical implementations in different variables</dc:title>
  <dc:creator>Morswin</dc:creator>
  <cp:lastModifiedBy>Morswin</cp:lastModifiedBy>
  <cp:revision>844</cp:revision>
  <cp:lastPrinted>2014-02-27T17:09:58Z</cp:lastPrinted>
  <dcterms:created xsi:type="dcterms:W3CDTF">2014-02-25T15:55:20Z</dcterms:created>
  <dcterms:modified xsi:type="dcterms:W3CDTF">2014-07-15T13:25:15Z</dcterms:modified>
</cp:coreProperties>
</file>